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94" r:id="rId10"/>
    <p:sldId id="295" r:id="rId11"/>
    <p:sldId id="265" r:id="rId12"/>
    <p:sldId id="282" r:id="rId13"/>
    <p:sldId id="283" r:id="rId14"/>
    <p:sldId id="264" r:id="rId15"/>
    <p:sldId id="284" r:id="rId16"/>
    <p:sldId id="266" r:id="rId17"/>
    <p:sldId id="267" r:id="rId18"/>
    <p:sldId id="268" r:id="rId19"/>
    <p:sldId id="269" r:id="rId20"/>
    <p:sldId id="270" r:id="rId21"/>
    <p:sldId id="271" r:id="rId22"/>
    <p:sldId id="286" r:id="rId23"/>
    <p:sldId id="287" r:id="rId24"/>
    <p:sldId id="292" r:id="rId25"/>
    <p:sldId id="272" r:id="rId26"/>
    <p:sldId id="290" r:id="rId27"/>
    <p:sldId id="291" r:id="rId28"/>
    <p:sldId id="273" r:id="rId29"/>
    <p:sldId id="274" r:id="rId30"/>
    <p:sldId id="275" r:id="rId31"/>
    <p:sldId id="293" r:id="rId32"/>
    <p:sldId id="276"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anva Sans" panose="020B0604020202020204" charset="0"/>
      <p:regular r:id="rId39"/>
    </p:embeddedFont>
    <p:embeddedFont>
      <p:font typeface="Canva Sans Bold" panose="020B0604020202020204" charset="0"/>
      <p:regular r:id="rId40"/>
    </p:embeddedFont>
    <p:embeddedFont>
      <p:font typeface="Kollektif" panose="020B0604020202020204" charset="0"/>
      <p:regular r:id="rId41"/>
    </p:embeddedFont>
    <p:embeddedFont>
      <p:font typeface="Kollektif Bold" panose="020B0604020202020204" charset="0"/>
      <p:regular r:id="rId42"/>
    </p:embeddedFont>
    <p:embeddedFont>
      <p:font typeface="Nunito 1" panose="020B0604020202020204" charset="0"/>
      <p:regular r:id="rId43"/>
    </p:embeddedFont>
    <p:embeddedFont>
      <p:font typeface="Nunito 1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82427" autoAdjust="0"/>
  </p:normalViewPr>
  <p:slideViewPr>
    <p:cSldViewPr>
      <p:cViewPr varScale="1">
        <p:scale>
          <a:sx n="57" d="100"/>
          <a:sy n="57" d="100"/>
        </p:scale>
        <p:origin x="5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2EAB6-4808-42F9-8B67-3338977D75B0}" type="datetimeFigureOut">
              <a:rPr lang="en-IN" smtClean="0"/>
              <a:t>17-07-2023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5D194-4E94-420F-B9C1-E6189EE017E1}" type="slidenum">
              <a:rPr lang="en-IN" smtClean="0"/>
              <a:t>‹#›</a:t>
            </a:fld>
            <a:endParaRPr lang="en-IN"/>
          </a:p>
        </p:txBody>
      </p:sp>
    </p:spTree>
    <p:extLst>
      <p:ext uri="{BB962C8B-B14F-4D97-AF65-F5344CB8AC3E}">
        <p14:creationId xmlns:p14="http://schemas.microsoft.com/office/powerpoint/2010/main" val="151255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1</a:t>
            </a:fld>
            <a:endParaRPr lang="en-IN"/>
          </a:p>
        </p:txBody>
      </p:sp>
    </p:spTree>
    <p:extLst>
      <p:ext uri="{BB962C8B-B14F-4D97-AF65-F5344CB8AC3E}">
        <p14:creationId xmlns:p14="http://schemas.microsoft.com/office/powerpoint/2010/main" val="392823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4</a:t>
            </a:fld>
            <a:endParaRPr lang="en-IN"/>
          </a:p>
        </p:txBody>
      </p:sp>
    </p:spTree>
    <p:extLst>
      <p:ext uri="{BB962C8B-B14F-4D97-AF65-F5344CB8AC3E}">
        <p14:creationId xmlns:p14="http://schemas.microsoft.com/office/powerpoint/2010/main" val="125710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Dataset, references, </a:t>
            </a:r>
          </a:p>
        </p:txBody>
      </p:sp>
      <p:sp>
        <p:nvSpPr>
          <p:cNvPr id="4" name="Slide Number Placeholder 3"/>
          <p:cNvSpPr>
            <a:spLocks noGrp="1"/>
          </p:cNvSpPr>
          <p:nvPr>
            <p:ph type="sldNum" sz="quarter" idx="5"/>
          </p:nvPr>
        </p:nvSpPr>
        <p:spPr/>
        <p:txBody>
          <a:bodyPr/>
          <a:lstStyle/>
          <a:p>
            <a:fld id="{CFA5D194-4E94-420F-B9C1-E6189EE017E1}" type="slidenum">
              <a:rPr lang="en-IN" smtClean="0"/>
              <a:t>13</a:t>
            </a:fld>
            <a:endParaRPr lang="en-IN"/>
          </a:p>
        </p:txBody>
      </p:sp>
    </p:spTree>
    <p:extLst>
      <p:ext uri="{BB962C8B-B14F-4D97-AF65-F5344CB8AC3E}">
        <p14:creationId xmlns:p14="http://schemas.microsoft.com/office/powerpoint/2010/main" val="423786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An identity block is a building block within the ResNet-50 model that preserves the input information without any changes. It consists of a series of convolutional layers, batch normalization, and activation functions. The purpose of the identity block is to help the network learn more complex features by providing a direct connection (shortcut or skip connection) from the input to the output of the block. This shortcut connection helps with gradient flow during training and can aid in preventing vanishing gradients.</a:t>
            </a:r>
          </a:p>
          <a:p>
            <a:pPr algn="l"/>
            <a:r>
              <a:rPr lang="en-US" b="0" i="0" dirty="0">
                <a:solidFill>
                  <a:srgbClr val="D1D5DB"/>
                </a:solidFill>
                <a:effectLst/>
                <a:latin typeface="Söhne"/>
              </a:rPr>
              <a:t>The ResNet-50 model is composed of multiple such identity blocks stacked together, allowing the network to learn increasingly sophisticated features and make accurate predictions on complex visual tasks.</a:t>
            </a:r>
          </a:p>
          <a:p>
            <a:pPr algn="l"/>
            <a:endParaRPr lang="en-US" b="0" i="0" dirty="0">
              <a:solidFill>
                <a:srgbClr val="D1D5DB"/>
              </a:solidFill>
              <a:effectLst/>
              <a:latin typeface="Söhne"/>
            </a:endParaRPr>
          </a:p>
          <a:p>
            <a:pPr algn="l"/>
            <a:r>
              <a:rPr lang="en-US" b="0" i="0" dirty="0">
                <a:solidFill>
                  <a:srgbClr val="D1D5DB"/>
                </a:solidFill>
                <a:effectLst/>
                <a:latin typeface="Söhne"/>
              </a:rPr>
              <a:t>The main reasons for using zero padding are:</a:t>
            </a:r>
          </a:p>
          <a:p>
            <a:pPr algn="l">
              <a:buFont typeface="+mj-lt"/>
              <a:buAutoNum type="arabicPeriod"/>
            </a:pPr>
            <a:r>
              <a:rPr lang="en-US" b="0" i="0" dirty="0">
                <a:solidFill>
                  <a:srgbClr val="D1D5DB"/>
                </a:solidFill>
                <a:effectLst/>
                <a:latin typeface="Söhne"/>
              </a:rPr>
              <a:t>Preservation of spatial resolution: Convolution operations without padding can lead to a reduction in spatial dimensions (width and height) of the output feature maps compared to the input. By adding zeros around the input, the spatial dimensions of the output feature maps can be kept the same as the input, preserving the spatial resolution.</a:t>
            </a:r>
          </a:p>
          <a:p>
            <a:pPr algn="l">
              <a:buFont typeface="+mj-lt"/>
              <a:buAutoNum type="arabicPeriod"/>
            </a:pPr>
            <a:r>
              <a:rPr lang="en-US" b="0" i="0" dirty="0">
                <a:solidFill>
                  <a:srgbClr val="D1D5DB"/>
                </a:solidFill>
                <a:effectLst/>
                <a:latin typeface="Söhne"/>
              </a:rPr>
              <a:t>Mitigation of boundary effects: Without padding, the information at the boundaries of the input may be underrepresented in the output feature maps. Adding zeros around the input helps to ensure that the convolutional filters have sufficient receptive field coverage across the entire input, reducing the boundary effects.</a:t>
            </a:r>
          </a:p>
          <a:p>
            <a:pPr algn="l">
              <a:buFont typeface="+mj-lt"/>
              <a:buAutoNum type="arabicPeriod"/>
            </a:pPr>
            <a:r>
              <a:rPr lang="en-US" b="0" i="0" dirty="0">
                <a:solidFill>
                  <a:srgbClr val="D1D5DB"/>
                </a:solidFill>
                <a:effectLst/>
                <a:latin typeface="Söhne"/>
              </a:rPr>
              <a:t>Alignment of output and input spatial dimensions: Zero padding allows for easier alignment between different layers in a network. When the input size is padded to match the output size, it simplifies the architecture design and makes it easier to stack multiple layers or perform skip connections, such as in the case of ResNet-50.</a:t>
            </a:r>
          </a:p>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21</a:t>
            </a:fld>
            <a:endParaRPr lang="en-IN"/>
          </a:p>
        </p:txBody>
      </p:sp>
    </p:spTree>
    <p:extLst>
      <p:ext uri="{BB962C8B-B14F-4D97-AF65-F5344CB8AC3E}">
        <p14:creationId xmlns:p14="http://schemas.microsoft.com/office/powerpoint/2010/main" val="155788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Visual Geometry Group (VGG) at the University of Oxford proposed VGG16, a convolutional neural network architecture. It has gained popularity for its deep architecture and remarkable performance in various computer vision tasks. The name "VGG16" refers to the number of layers in the network, specifically 16 layers.</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 </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The core of the VGG16 architecture is a stack of 13 convolutional layers, followed by 3 fully connected layers. The convolutional layers are responsible for learning and extracting features from input images. VGG16 adopts a uniform configuration of using 3x3 filters throughout these convolutional layers. This choice of filter size enables the network to capture finer details and enhances its ability to learn complex hierarchical representations of visual features.</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 </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Using multiple convolutional layers stacked on each other allows VGG16 to learn increasingly abstract features as the network goes deeper. The network gradually progresses from low-level features such as edges and textures to higher-level features representing more complex patterns and objects. This depth and layer-wise organization contribute to the network's ability to effectively model and understand visual data.</a:t>
            </a:r>
            <a:endParaRPr lang="en-IN" sz="1800" dirty="0">
              <a:effectLst/>
              <a:latin typeface="LM Mono 8"/>
              <a:ea typeface="LM Mono 8"/>
              <a:cs typeface="LM Mono 8"/>
            </a:endParaRPr>
          </a:p>
          <a:p>
            <a:endParaRPr lang="en-IN" dirty="0"/>
          </a:p>
          <a:p>
            <a:endParaRPr lang="en-IN" dirty="0"/>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Following the stack of convolutional layers, VGG16 includes three fully connected layers responsible for the final classification or prediction task. These fully connected </a:t>
            </a:r>
            <a:endParaRPr lang="en-IN" sz="1800" dirty="0">
              <a:effectLst/>
              <a:latin typeface="LM Mono 8"/>
              <a:ea typeface="LM Mono 8"/>
              <a:cs typeface="LM Mono 8"/>
            </a:endParaRPr>
          </a:p>
          <a:p>
            <a:pPr marL="450215" algn="just">
              <a:lnSpc>
                <a:spcPct val="150000"/>
              </a:lnSpc>
            </a:pPr>
            <a:br>
              <a:rPr lang="en-US"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LM Mono 8"/>
              </a:rPr>
              <a:t>layers combine the high-level features learned by the preceding convolutional layers to make predictions.</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 </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Times New Roman" panose="02020603050405020304" pitchFamily="18" charset="0"/>
                <a:cs typeface="LM Mono 8"/>
              </a:rPr>
              <a:t>During training, VGG16 learns the weights of its layers using a large labeled dataset, such as the ImageNet dataset. During the training process of VGG16, the model utilizes the backpropagation algorithm. This algorithm computes the gradients of the loss function concerning the model's weights. These gradients are then used to update the weights, iteratively fine-tuning the network's parameters and optimizing its overall performance. By iteratively adjusting the weights based on the computed gradients, VGG16 can learn to make more accurate predictions and improve its ability to classify and understand visual data.</a:t>
            </a:r>
            <a:endParaRPr lang="en-IN" sz="1800" dirty="0">
              <a:effectLst/>
              <a:latin typeface="LM Mono 8"/>
              <a:ea typeface="LM Mono 8"/>
              <a:cs typeface="LM Mono 8"/>
            </a:endParaRPr>
          </a:p>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22</a:t>
            </a:fld>
            <a:endParaRPr lang="en-IN"/>
          </a:p>
        </p:txBody>
      </p:sp>
    </p:spTree>
    <p:extLst>
      <p:ext uri="{BB962C8B-B14F-4D97-AF65-F5344CB8AC3E}">
        <p14:creationId xmlns:p14="http://schemas.microsoft.com/office/powerpoint/2010/main" val="192193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0215" algn="just">
              <a:lnSpc>
                <a:spcPct val="150000"/>
              </a:lnSpc>
            </a:pPr>
            <a:r>
              <a:rPr lang="en-US" sz="1800" dirty="0">
                <a:solidFill>
                  <a:srgbClr val="000000"/>
                </a:solidFill>
                <a:effectLst/>
                <a:latin typeface="Times New Roman" panose="02020603050405020304" pitchFamily="18" charset="0"/>
                <a:ea typeface="LM Mono 8"/>
                <a:cs typeface="LM Mono 8"/>
              </a:rPr>
              <a:t>While the ResNet50 model performs slightly lower in terms of AUC, it still demonstrates considerable discriminative ability. This highlights the effectiveness of the residual connections and skip connections employed in the </a:t>
            </a:r>
            <a:r>
              <a:rPr lang="en-US" sz="1800" dirty="0" err="1">
                <a:solidFill>
                  <a:srgbClr val="000000"/>
                </a:solidFill>
                <a:effectLst/>
                <a:latin typeface="Times New Roman" panose="02020603050405020304" pitchFamily="18" charset="0"/>
                <a:ea typeface="LM Mono 8"/>
                <a:cs typeface="LM Mono 8"/>
              </a:rPr>
              <a:t>ResNet</a:t>
            </a:r>
            <a:r>
              <a:rPr lang="en-US" sz="1800" dirty="0">
                <a:solidFill>
                  <a:srgbClr val="000000"/>
                </a:solidFill>
                <a:effectLst/>
                <a:latin typeface="Times New Roman" panose="02020603050405020304" pitchFamily="18" charset="0"/>
                <a:ea typeface="LM Mono 8"/>
                <a:cs typeface="LM Mono 8"/>
              </a:rPr>
              <a:t> architecture, which help mitigate the vanishing gradient problem and improve feature learning.</a:t>
            </a:r>
            <a:endParaRPr lang="en-IN" sz="1800" dirty="0">
              <a:effectLst/>
              <a:latin typeface="LM Mono 8"/>
              <a:ea typeface="LM Mono 8"/>
              <a:cs typeface="LM Mono 8"/>
            </a:endParaRPr>
          </a:p>
          <a:p>
            <a:pPr marL="450215" algn="just">
              <a:lnSpc>
                <a:spcPct val="150000"/>
              </a:lnSpc>
            </a:pPr>
            <a:r>
              <a:rPr lang="en-US" sz="1800" dirty="0">
                <a:solidFill>
                  <a:srgbClr val="000000"/>
                </a:solidFill>
                <a:effectLst/>
                <a:latin typeface="Times New Roman" panose="02020603050405020304" pitchFamily="18" charset="0"/>
                <a:ea typeface="LM Mono 8"/>
                <a:cs typeface="LM Mono 8"/>
              </a:rPr>
              <a:t>Overall, the trained machine learning models show promising performance, generalization ability, and stability in classifying fundus images into their respective categories.</a:t>
            </a:r>
            <a:endParaRPr lang="en-IN" sz="1800" dirty="0">
              <a:effectLst/>
              <a:latin typeface="LM Mono 8"/>
              <a:ea typeface="LM Mono 8"/>
              <a:cs typeface="LM Mono 8"/>
            </a:endParaRPr>
          </a:p>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29</a:t>
            </a:fld>
            <a:endParaRPr lang="en-IN"/>
          </a:p>
        </p:txBody>
      </p:sp>
    </p:spTree>
    <p:extLst>
      <p:ext uri="{BB962C8B-B14F-4D97-AF65-F5344CB8AC3E}">
        <p14:creationId xmlns:p14="http://schemas.microsoft.com/office/powerpoint/2010/main" val="183974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A5D194-4E94-420F-B9C1-E6189EE017E1}" type="slidenum">
              <a:rPr lang="en-IN" smtClean="0"/>
              <a:t>31</a:t>
            </a:fld>
            <a:endParaRPr lang="en-IN"/>
          </a:p>
        </p:txBody>
      </p:sp>
    </p:spTree>
    <p:extLst>
      <p:ext uri="{BB962C8B-B14F-4D97-AF65-F5344CB8AC3E}">
        <p14:creationId xmlns:p14="http://schemas.microsoft.com/office/powerpoint/2010/main" val="181585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jpeg"/><Relationship Id="rId26" Type="http://schemas.openxmlformats.org/officeDocument/2006/relationships/image" Target="../media/image38.jpeg"/><Relationship Id="rId3" Type="http://schemas.openxmlformats.org/officeDocument/2006/relationships/image" Target="../media/image15.jpeg"/><Relationship Id="rId21" Type="http://schemas.openxmlformats.org/officeDocument/2006/relationships/image" Target="../media/image33.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eg"/><Relationship Id="rId25" Type="http://schemas.openxmlformats.org/officeDocument/2006/relationships/image" Target="../media/image37.jpeg"/><Relationship Id="rId2" Type="http://schemas.openxmlformats.org/officeDocument/2006/relationships/image" Target="../media/image7.jpeg"/><Relationship Id="rId16" Type="http://schemas.openxmlformats.org/officeDocument/2006/relationships/image" Target="../media/image28.jpeg"/><Relationship Id="rId20"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jpeg"/><Relationship Id="rId5" Type="http://schemas.openxmlformats.org/officeDocument/2006/relationships/image" Target="../media/image17.jpeg"/><Relationship Id="rId15" Type="http://schemas.openxmlformats.org/officeDocument/2006/relationships/image" Target="../media/image27.jpeg"/><Relationship Id="rId23" Type="http://schemas.openxmlformats.org/officeDocument/2006/relationships/image" Target="../media/image35.jpeg"/><Relationship Id="rId10" Type="http://schemas.openxmlformats.org/officeDocument/2006/relationships/image" Target="../media/image22.jpeg"/><Relationship Id="rId19" Type="http://schemas.openxmlformats.org/officeDocument/2006/relationships/image" Target="../media/image31.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 Id="rId22"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30.xml"/><Relationship Id="rId2" Type="http://schemas.openxmlformats.org/officeDocument/2006/relationships/image" Target="../media/image2.png"/><Relationship Id="rId16"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24.xml"/><Relationship Id="rId5" Type="http://schemas.openxmlformats.org/officeDocument/2006/relationships/slide" Target="slide5.xml"/><Relationship Id="rId15" Type="http://schemas.openxmlformats.org/officeDocument/2006/relationships/slide" Target="slide11.xml"/><Relationship Id="rId10" Type="http://schemas.openxmlformats.org/officeDocument/2006/relationships/slide" Target="slide25.xml"/><Relationship Id="rId4" Type="http://schemas.openxmlformats.org/officeDocument/2006/relationships/slide" Target="slide4.xml"/><Relationship Id="rId9" Type="http://schemas.openxmlformats.org/officeDocument/2006/relationships/slide" Target="slide29.xml"/><Relationship Id="rId1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slide" Target="slide2.xml"/><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doi.org/10.1016/j.cmpb.2021.106267" TargetMode="External"/><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dir2019.grand-challenge.org/dataset/" TargetMode="Externa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rot="-1204608">
            <a:off x="-6279759" y="3735639"/>
            <a:ext cx="11505544" cy="11045322"/>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sp>
      <p:grpSp>
        <p:nvGrpSpPr>
          <p:cNvPr id="3" name="Group 3"/>
          <p:cNvGrpSpPr/>
          <p:nvPr/>
        </p:nvGrpSpPr>
        <p:grpSpPr>
          <a:xfrm>
            <a:off x="1028700" y="842962"/>
            <a:ext cx="12342325" cy="4938968"/>
            <a:chOff x="0" y="-247650"/>
            <a:chExt cx="16456433" cy="6585290"/>
          </a:xfrm>
        </p:grpSpPr>
        <p:sp>
          <p:nvSpPr>
            <p:cNvPr id="4" name="TextBox 4"/>
            <p:cNvSpPr txBox="1"/>
            <p:nvPr/>
          </p:nvSpPr>
          <p:spPr>
            <a:xfrm>
              <a:off x="0" y="-247650"/>
              <a:ext cx="16456433" cy="5327650"/>
            </a:xfrm>
            <a:prstGeom prst="rect">
              <a:avLst/>
            </a:prstGeom>
          </p:spPr>
          <p:txBody>
            <a:bodyPr lIns="0" tIns="0" rIns="0" bIns="0" rtlCol="0" anchor="t">
              <a:spAutoFit/>
            </a:bodyPr>
            <a:lstStyle/>
            <a:p>
              <a:pPr>
                <a:lnSpc>
                  <a:spcPts val="15000"/>
                </a:lnSpc>
              </a:pPr>
              <a:r>
                <a:rPr lang="en-US" sz="12500">
                  <a:solidFill>
                    <a:srgbClr val="000000"/>
                  </a:solidFill>
                  <a:latin typeface="Kollektif"/>
                </a:rPr>
                <a:t>Ocular Disease Recognition</a:t>
              </a:r>
            </a:p>
          </p:txBody>
        </p:sp>
        <p:sp>
          <p:nvSpPr>
            <p:cNvPr id="5" name="TextBox 5"/>
            <p:cNvSpPr txBox="1"/>
            <p:nvPr/>
          </p:nvSpPr>
          <p:spPr>
            <a:xfrm>
              <a:off x="0" y="5645143"/>
              <a:ext cx="15381458" cy="692497"/>
            </a:xfrm>
            <a:prstGeom prst="rect">
              <a:avLst/>
            </a:prstGeom>
          </p:spPr>
          <p:txBody>
            <a:bodyPr lIns="0" tIns="0" rIns="0" bIns="0" rtlCol="0" anchor="t">
              <a:spAutoFit/>
            </a:bodyPr>
            <a:lstStyle/>
            <a:p>
              <a:pPr>
                <a:lnSpc>
                  <a:spcPts val="4200"/>
                </a:lnSpc>
              </a:pPr>
              <a:endParaRPr lang="en-US" sz="3000" dirty="0">
                <a:solidFill>
                  <a:srgbClr val="000000"/>
                </a:solidFill>
                <a:latin typeface="Nunito 1"/>
              </a:endParaRPr>
            </a:p>
          </p:txBody>
        </p:sp>
      </p:grpSp>
      <p:grpSp>
        <p:nvGrpSpPr>
          <p:cNvPr id="6" name="Group 6"/>
          <p:cNvGrpSpPr/>
          <p:nvPr/>
        </p:nvGrpSpPr>
        <p:grpSpPr>
          <a:xfrm>
            <a:off x="1028700" y="8322469"/>
            <a:ext cx="5306212" cy="946730"/>
            <a:chOff x="0" y="-28575"/>
            <a:chExt cx="7074949" cy="1262307"/>
          </a:xfrm>
        </p:grpSpPr>
        <p:sp>
          <p:nvSpPr>
            <p:cNvPr id="7" name="TextBox 7"/>
            <p:cNvSpPr txBox="1"/>
            <p:nvPr/>
          </p:nvSpPr>
          <p:spPr>
            <a:xfrm>
              <a:off x="0" y="628439"/>
              <a:ext cx="7074949" cy="605293"/>
            </a:xfrm>
            <a:prstGeom prst="rect">
              <a:avLst/>
            </a:prstGeom>
          </p:spPr>
          <p:txBody>
            <a:bodyPr lIns="0" tIns="0" rIns="0" bIns="0" rtlCol="0" anchor="t">
              <a:spAutoFit/>
            </a:bodyPr>
            <a:lstStyle/>
            <a:p>
              <a:pPr>
                <a:lnSpc>
                  <a:spcPts val="3639"/>
                </a:lnSpc>
              </a:pPr>
              <a:r>
                <a:rPr lang="en-US" sz="2799" dirty="0">
                  <a:solidFill>
                    <a:srgbClr val="000000"/>
                  </a:solidFill>
                  <a:latin typeface="Nunito 1"/>
                </a:rPr>
                <a:t>Reg No. 190911088</a:t>
              </a:r>
            </a:p>
          </p:txBody>
        </p:sp>
        <p:sp>
          <p:nvSpPr>
            <p:cNvPr id="8" name="TextBox 8"/>
            <p:cNvSpPr txBox="1"/>
            <p:nvPr/>
          </p:nvSpPr>
          <p:spPr>
            <a:xfrm>
              <a:off x="0" y="-28575"/>
              <a:ext cx="7074949" cy="605293"/>
            </a:xfrm>
            <a:prstGeom prst="rect">
              <a:avLst/>
            </a:prstGeom>
          </p:spPr>
          <p:txBody>
            <a:bodyPr lIns="0" tIns="0" rIns="0" bIns="0" rtlCol="0" anchor="t">
              <a:spAutoFit/>
            </a:bodyPr>
            <a:lstStyle/>
            <a:p>
              <a:pPr>
                <a:lnSpc>
                  <a:spcPts val="3639"/>
                </a:lnSpc>
              </a:pPr>
              <a:r>
                <a:rPr lang="en-US" sz="2799" dirty="0">
                  <a:solidFill>
                    <a:srgbClr val="000000"/>
                  </a:solidFill>
                  <a:latin typeface="Nunito 1 Bold"/>
                </a:rPr>
                <a:t>By Sneha Dharne</a:t>
              </a:r>
            </a:p>
          </p:txBody>
        </p:sp>
      </p:grpSp>
      <p:sp>
        <p:nvSpPr>
          <p:cNvPr id="9" name="TextBox 9"/>
          <p:cNvSpPr txBox="1"/>
          <p:nvPr/>
        </p:nvSpPr>
        <p:spPr>
          <a:xfrm>
            <a:off x="8027684" y="8362315"/>
            <a:ext cx="6219828" cy="453970"/>
          </a:xfrm>
          <a:prstGeom prst="rect">
            <a:avLst/>
          </a:prstGeom>
        </p:spPr>
        <p:txBody>
          <a:bodyPr lIns="0" tIns="0" rIns="0" bIns="0" rtlCol="0" anchor="t">
            <a:spAutoFit/>
          </a:bodyPr>
          <a:lstStyle/>
          <a:p>
            <a:pPr>
              <a:lnSpc>
                <a:spcPts val="3639"/>
              </a:lnSpc>
            </a:pPr>
            <a:r>
              <a:rPr lang="en-US" sz="2799" dirty="0">
                <a:solidFill>
                  <a:srgbClr val="000000"/>
                </a:solidFill>
                <a:latin typeface="Nunito 1 Bold"/>
              </a:rPr>
              <a:t>Internal Guide : Mrs. Veena K. M</a:t>
            </a:r>
          </a:p>
        </p:txBody>
      </p:sp>
      <p:sp>
        <p:nvSpPr>
          <p:cNvPr id="10" name="Freeform 10"/>
          <p:cNvSpPr/>
          <p:nvPr/>
        </p:nvSpPr>
        <p:spPr>
          <a:xfrm rot="10586968">
            <a:off x="11865779" y="-1339807"/>
            <a:ext cx="12471866" cy="11972991"/>
          </a:xfrm>
          <a:custGeom>
            <a:avLst/>
            <a:gdLst/>
            <a:ahLst/>
            <a:cxnLst/>
            <a:rect l="l" t="t" r="r" b="b"/>
            <a:pathLst>
              <a:path w="12471866" h="11972991">
                <a:moveTo>
                  <a:pt x="0" y="0"/>
                </a:moveTo>
                <a:lnTo>
                  <a:pt x="12471866" y="0"/>
                </a:lnTo>
                <a:lnTo>
                  <a:pt x="12471866" y="11972992"/>
                </a:lnTo>
                <a:lnTo>
                  <a:pt x="0" y="11972992"/>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sp>
        <p:nvSpPr>
          <p:cNvPr id="5" name="TextBox 5"/>
          <p:cNvSpPr txBox="1"/>
          <p:nvPr/>
        </p:nvSpPr>
        <p:spPr>
          <a:xfrm>
            <a:off x="11513528" y="149733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pic>
        <p:nvPicPr>
          <p:cNvPr id="6" name="Content Placeholder 9">
            <a:extLst>
              <a:ext uri="{FF2B5EF4-FFF2-40B4-BE49-F238E27FC236}">
                <a16:creationId xmlns:a16="http://schemas.microsoft.com/office/drawing/2014/main" id="{EEAB57EE-0CD6-3E15-4842-3EEB5CCAA71E}"/>
              </a:ext>
            </a:extLst>
          </p:cNvPr>
          <p:cNvPicPr>
            <a:picLocks noChangeAspect="1"/>
          </p:cNvPicPr>
          <p:nvPr/>
        </p:nvPicPr>
        <p:blipFill>
          <a:blip r:embed="rId4"/>
          <a:stretch>
            <a:fillRect/>
          </a:stretch>
        </p:blipFill>
        <p:spPr>
          <a:xfrm>
            <a:off x="1524000" y="2628900"/>
            <a:ext cx="14458759" cy="2972034"/>
          </a:xfrm>
          <a:prstGeom prst="rect">
            <a:avLst/>
          </a:prstGeom>
        </p:spPr>
      </p:pic>
      <p:pic>
        <p:nvPicPr>
          <p:cNvPr id="7" name="Content Placeholder 7">
            <a:extLst>
              <a:ext uri="{FF2B5EF4-FFF2-40B4-BE49-F238E27FC236}">
                <a16:creationId xmlns:a16="http://schemas.microsoft.com/office/drawing/2014/main" id="{166254F2-AF98-A6F2-7758-DBBEAE94143D}"/>
              </a:ext>
            </a:extLst>
          </p:cNvPr>
          <p:cNvPicPr>
            <a:picLocks noChangeAspect="1"/>
          </p:cNvPicPr>
          <p:nvPr/>
        </p:nvPicPr>
        <p:blipFill>
          <a:blip r:embed="rId5"/>
          <a:stretch>
            <a:fillRect/>
          </a:stretch>
        </p:blipFill>
        <p:spPr>
          <a:xfrm>
            <a:off x="6161785" y="6829834"/>
            <a:ext cx="5183188" cy="2800000"/>
          </a:xfrm>
          <a:prstGeom prst="rect">
            <a:avLst/>
          </a:prstGeom>
        </p:spPr>
      </p:pic>
      <p:sp>
        <p:nvSpPr>
          <p:cNvPr id="8" name="Text Placeholder 2">
            <a:extLst>
              <a:ext uri="{FF2B5EF4-FFF2-40B4-BE49-F238E27FC236}">
                <a16:creationId xmlns:a16="http://schemas.microsoft.com/office/drawing/2014/main" id="{D307FC6B-94B1-1E27-30EF-169A16C560BE}"/>
              </a:ext>
            </a:extLst>
          </p:cNvPr>
          <p:cNvSpPr txBox="1">
            <a:spLocks/>
          </p:cNvSpPr>
          <p:nvPr/>
        </p:nvSpPr>
        <p:spPr>
          <a:xfrm>
            <a:off x="1545771" y="1448876"/>
            <a:ext cx="5157787"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data.xls</a:t>
            </a:r>
          </a:p>
        </p:txBody>
      </p:sp>
      <p:sp>
        <p:nvSpPr>
          <p:cNvPr id="9" name="Text Placeholder 4">
            <a:extLst>
              <a:ext uri="{FF2B5EF4-FFF2-40B4-BE49-F238E27FC236}">
                <a16:creationId xmlns:a16="http://schemas.microsoft.com/office/drawing/2014/main" id="{5C6EB180-5F7E-73C2-9417-C698FA182108}"/>
              </a:ext>
            </a:extLst>
          </p:cNvPr>
          <p:cNvSpPr txBox="1">
            <a:spLocks/>
          </p:cNvSpPr>
          <p:nvPr/>
        </p:nvSpPr>
        <p:spPr>
          <a:xfrm>
            <a:off x="1583871" y="6005922"/>
            <a:ext cx="5183188"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odir.csv</a:t>
            </a:r>
          </a:p>
        </p:txBody>
      </p:sp>
    </p:spTree>
    <p:extLst>
      <p:ext uri="{BB962C8B-B14F-4D97-AF65-F5344CB8AC3E}">
        <p14:creationId xmlns:p14="http://schemas.microsoft.com/office/powerpoint/2010/main" val="1150695898"/>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1941388" y="2249850"/>
            <a:ext cx="2799606" cy="5787299"/>
          </a:xfrm>
          <a:custGeom>
            <a:avLst/>
            <a:gdLst/>
            <a:ahLst/>
            <a:cxnLst/>
            <a:rect l="l" t="t" r="r" b="b"/>
            <a:pathLst>
              <a:path w="2799606" h="5787299">
                <a:moveTo>
                  <a:pt x="0" y="0"/>
                </a:moveTo>
                <a:lnTo>
                  <a:pt x="2799606" y="0"/>
                </a:lnTo>
                <a:lnTo>
                  <a:pt x="2799606" y="5787300"/>
                </a:lnTo>
                <a:lnTo>
                  <a:pt x="0" y="5787300"/>
                </a:lnTo>
                <a:lnTo>
                  <a:pt x="0" y="0"/>
                </a:lnTo>
                <a:close/>
              </a:path>
            </a:pathLst>
          </a:custGeom>
          <a:blipFill>
            <a:blip r:embed="rId2"/>
            <a:stretch>
              <a:fillRect/>
            </a:stretch>
          </a:blipFill>
        </p:spPr>
      </p:sp>
      <p:grpSp>
        <p:nvGrpSpPr>
          <p:cNvPr id="3" name="Group 3"/>
          <p:cNvGrpSpPr/>
          <p:nvPr/>
        </p:nvGrpSpPr>
        <p:grpSpPr>
          <a:xfrm>
            <a:off x="6131623" y="3831139"/>
            <a:ext cx="10763810" cy="2525785"/>
            <a:chOff x="0" y="-152400"/>
            <a:chExt cx="14351747" cy="3367714"/>
          </a:xfrm>
        </p:grpSpPr>
        <p:sp>
          <p:nvSpPr>
            <p:cNvPr id="4" name="TextBox 4"/>
            <p:cNvSpPr txBox="1"/>
            <p:nvPr/>
          </p:nvSpPr>
          <p:spPr>
            <a:xfrm>
              <a:off x="0" y="1994467"/>
              <a:ext cx="14351558" cy="1220847"/>
            </a:xfrm>
            <a:prstGeom prst="rect">
              <a:avLst/>
            </a:prstGeom>
          </p:spPr>
          <p:txBody>
            <a:bodyPr lIns="0" tIns="0" rIns="0" bIns="0" rtlCol="0" anchor="t">
              <a:spAutoFit/>
            </a:bodyPr>
            <a:lstStyle/>
            <a:p>
              <a:pPr>
                <a:lnSpc>
                  <a:spcPts val="3639"/>
                </a:lnSpc>
              </a:pPr>
              <a:r>
                <a:rPr lang="en-US" sz="2799" dirty="0">
                  <a:solidFill>
                    <a:srgbClr val="000000"/>
                  </a:solidFill>
                  <a:latin typeface="Nunito 1"/>
                </a:rPr>
                <a:t>Image Preprocessing.</a:t>
              </a:r>
            </a:p>
            <a:p>
              <a:pPr>
                <a:lnSpc>
                  <a:spcPts val="3639"/>
                </a:lnSpc>
              </a:pPr>
              <a:r>
                <a:rPr lang="en-US" sz="2799" dirty="0">
                  <a:solidFill>
                    <a:srgbClr val="000000"/>
                  </a:solidFill>
                  <a:latin typeface="Nunito 1"/>
                </a:rPr>
                <a:t>Class Imbalance. </a:t>
              </a:r>
            </a:p>
          </p:txBody>
        </p:sp>
        <p:sp>
          <p:nvSpPr>
            <p:cNvPr id="5" name="TextBox 5"/>
            <p:cNvSpPr txBox="1"/>
            <p:nvPr/>
          </p:nvSpPr>
          <p:spPr>
            <a:xfrm>
              <a:off x="189" y="-152400"/>
              <a:ext cx="14351558" cy="1689100"/>
            </a:xfrm>
            <a:prstGeom prst="rect">
              <a:avLst/>
            </a:prstGeom>
          </p:spPr>
          <p:txBody>
            <a:bodyPr lIns="0" tIns="0" rIns="0" bIns="0" rtlCol="0" anchor="t">
              <a:spAutoFit/>
            </a:bodyPr>
            <a:lstStyle/>
            <a:p>
              <a:pPr>
                <a:lnSpc>
                  <a:spcPts val="9119"/>
                </a:lnSpc>
              </a:pPr>
              <a:r>
                <a:rPr lang="en-US" sz="7599">
                  <a:solidFill>
                    <a:srgbClr val="000000"/>
                  </a:solidFill>
                  <a:latin typeface="Kollektif"/>
                </a:rPr>
                <a:t>Pre-processing</a:t>
              </a:r>
            </a:p>
          </p:txBody>
        </p:sp>
      </p:gr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6" name="Freeform 6"/>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2"/>
            <a:stretch>
              <a:fillRect/>
            </a:stretch>
          </a:blipFill>
        </p:spPr>
      </p:sp>
      <p:sp>
        <p:nvSpPr>
          <p:cNvPr id="2" name="Freeform 2"/>
          <p:cNvSpPr/>
          <p:nvPr/>
        </p:nvSpPr>
        <p:spPr>
          <a:xfrm>
            <a:off x="-5287595" y="-344424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2"/>
            <a:stretch>
              <a:fillRect/>
            </a:stretch>
          </a:blipFill>
        </p:spPr>
      </p:sp>
      <p:sp>
        <p:nvSpPr>
          <p:cNvPr id="4" name="Freeform 4"/>
          <p:cNvSpPr/>
          <p:nvPr/>
        </p:nvSpPr>
        <p:spPr>
          <a:xfrm>
            <a:off x="2148582" y="3703206"/>
            <a:ext cx="11712064" cy="2854032"/>
          </a:xfrm>
          <a:custGeom>
            <a:avLst/>
            <a:gdLst/>
            <a:ahLst/>
            <a:cxnLst/>
            <a:rect l="l" t="t" r="r" b="b"/>
            <a:pathLst>
              <a:path w="884906" h="318170">
                <a:moveTo>
                  <a:pt x="0" y="0"/>
                </a:moveTo>
                <a:lnTo>
                  <a:pt x="884906" y="0"/>
                </a:lnTo>
                <a:lnTo>
                  <a:pt x="884906" y="318170"/>
                </a:lnTo>
                <a:lnTo>
                  <a:pt x="0" y="318170"/>
                </a:lnTo>
                <a:close/>
              </a:path>
            </a:pathLst>
          </a:custGeom>
          <a:solidFill>
            <a:srgbClr val="EDC2C2"/>
          </a:solidFill>
        </p:spPr>
      </p:sp>
      <p:sp>
        <p:nvSpPr>
          <p:cNvPr id="11" name="TextBox 11"/>
          <p:cNvSpPr txBox="1"/>
          <p:nvPr/>
        </p:nvSpPr>
        <p:spPr>
          <a:xfrm>
            <a:off x="1028699" y="847725"/>
            <a:ext cx="13831261" cy="1384995"/>
          </a:xfrm>
          <a:prstGeom prst="rect">
            <a:avLst/>
          </a:prstGeom>
        </p:spPr>
        <p:txBody>
          <a:bodyPr wrap="square" lIns="0" tIns="0" rIns="0" bIns="0" rtlCol="0" anchor="t">
            <a:spAutoFit/>
          </a:bodyPr>
          <a:lstStyle/>
          <a:p>
            <a:pPr>
              <a:lnSpc>
                <a:spcPts val="10800"/>
              </a:lnSpc>
            </a:pPr>
            <a:r>
              <a:rPr lang="en-US" sz="9000" dirty="0">
                <a:solidFill>
                  <a:srgbClr val="000000"/>
                </a:solidFill>
                <a:latin typeface="Kollektif"/>
              </a:rPr>
              <a:t>Preprocessing Techniques</a:t>
            </a:r>
          </a:p>
        </p:txBody>
      </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
        <p:nvSpPr>
          <p:cNvPr id="14" name="TextBox 10">
            <a:extLst>
              <a:ext uri="{FF2B5EF4-FFF2-40B4-BE49-F238E27FC236}">
                <a16:creationId xmlns:a16="http://schemas.microsoft.com/office/drawing/2014/main" id="{E3E2DDDB-7B73-151E-1DA6-DC745FBF3FF3}"/>
              </a:ext>
            </a:extLst>
          </p:cNvPr>
          <p:cNvSpPr txBox="1"/>
          <p:nvPr/>
        </p:nvSpPr>
        <p:spPr>
          <a:xfrm>
            <a:off x="2493688" y="4684270"/>
            <a:ext cx="12400685" cy="1753253"/>
          </a:xfrm>
          <a:prstGeom prst="rect">
            <a:avLst/>
          </a:prstGeom>
        </p:spPr>
        <p:txBody>
          <a:bodyPr lIns="50800" tIns="50800" rIns="50800" bIns="50800" rtlCol="0" anchor="ctr"/>
          <a:lstStyle/>
          <a:p>
            <a:pPr>
              <a:lnSpc>
                <a:spcPts val="7000"/>
              </a:lnSpc>
            </a:pPr>
            <a:r>
              <a:rPr lang="en-US" sz="5000" dirty="0">
                <a:solidFill>
                  <a:srgbClr val="000000"/>
                </a:solidFill>
                <a:latin typeface="Kollektif"/>
              </a:rPr>
              <a:t>RGB CLAHE</a:t>
            </a:r>
          </a:p>
          <a:p>
            <a:pPr>
              <a:lnSpc>
                <a:spcPts val="7000"/>
              </a:lnSpc>
            </a:pPr>
            <a:r>
              <a:rPr lang="en-US" sz="5000" dirty="0">
                <a:solidFill>
                  <a:srgbClr val="000000"/>
                </a:solidFill>
                <a:latin typeface="Kollektif"/>
              </a:rPr>
              <a:t>Multi-Scale </a:t>
            </a:r>
            <a:r>
              <a:rPr lang="en-US" sz="5000" dirty="0" err="1">
                <a:solidFill>
                  <a:srgbClr val="000000"/>
                </a:solidFill>
                <a:latin typeface="Kollektif"/>
              </a:rPr>
              <a:t>Retinex</a:t>
            </a:r>
            <a:r>
              <a:rPr lang="en-US" sz="5000" dirty="0">
                <a:solidFill>
                  <a:srgbClr val="000000"/>
                </a:solidFill>
                <a:latin typeface="Kollektif"/>
              </a:rPr>
              <a:t> with Gaussian Blur</a:t>
            </a:r>
          </a:p>
          <a:p>
            <a:pPr>
              <a:lnSpc>
                <a:spcPts val="7000"/>
              </a:lnSpc>
            </a:pPr>
            <a:r>
              <a:rPr lang="en-US" sz="5000" dirty="0">
                <a:solidFill>
                  <a:srgbClr val="000000"/>
                </a:solidFill>
                <a:latin typeface="Kollektif"/>
              </a:rPr>
              <a:t>MIRNET model</a:t>
            </a:r>
          </a:p>
          <a:p>
            <a:pPr>
              <a:lnSpc>
                <a:spcPts val="7000"/>
              </a:lnSpc>
            </a:pPr>
            <a:endParaRPr lang="en-US" sz="5000" dirty="0">
              <a:solidFill>
                <a:srgbClr val="000000"/>
              </a:solidFill>
              <a:latin typeface="Kollektif"/>
            </a:endParaRPr>
          </a:p>
        </p:txBody>
      </p:sp>
    </p:spTree>
    <p:extLst>
      <p:ext uri="{BB962C8B-B14F-4D97-AF65-F5344CB8AC3E}">
        <p14:creationId xmlns:p14="http://schemas.microsoft.com/office/powerpoint/2010/main" val="78980392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F8C8EE3-DD15-5204-D3E6-BF339894AFF2}"/>
              </a:ext>
            </a:extLst>
          </p:cNvPr>
          <p:cNvPicPr>
            <a:picLocks noChangeAspect="1"/>
          </p:cNvPicPr>
          <p:nvPr/>
        </p:nvPicPr>
        <p:blipFill>
          <a:blip r:embed="rId3"/>
          <a:srcRect l="10365" r="745"/>
          <a:stretch>
            <a:fillRect/>
          </a:stretch>
        </p:blipFill>
        <p:spPr>
          <a:xfrm>
            <a:off x="0" y="0"/>
            <a:ext cx="18288000" cy="10287000"/>
          </a:xfrm>
          <a:prstGeom prst="rect">
            <a:avLst/>
          </a:prstGeom>
        </p:spPr>
      </p:pic>
      <p:pic>
        <p:nvPicPr>
          <p:cNvPr id="2" name="image6.png">
            <a:extLst>
              <a:ext uri="{FF2B5EF4-FFF2-40B4-BE49-F238E27FC236}">
                <a16:creationId xmlns:a16="http://schemas.microsoft.com/office/drawing/2014/main" id="{B2B364F3-B774-2F06-03B6-37F7D6007F54}"/>
              </a:ext>
            </a:extLst>
          </p:cNvPr>
          <p:cNvPicPr/>
          <p:nvPr/>
        </p:nvPicPr>
        <p:blipFill>
          <a:blip r:embed="rId4"/>
          <a:srcRect/>
          <a:stretch>
            <a:fillRect/>
          </a:stretch>
        </p:blipFill>
        <p:spPr>
          <a:xfrm>
            <a:off x="609600" y="800100"/>
            <a:ext cx="8534400" cy="4038600"/>
          </a:xfrm>
          <a:prstGeom prst="rect">
            <a:avLst/>
          </a:prstGeom>
          <a:ln/>
        </p:spPr>
      </p:pic>
      <p:pic>
        <p:nvPicPr>
          <p:cNvPr id="3" name="image4.png">
            <a:extLst>
              <a:ext uri="{FF2B5EF4-FFF2-40B4-BE49-F238E27FC236}">
                <a16:creationId xmlns:a16="http://schemas.microsoft.com/office/drawing/2014/main" id="{050B9669-BD69-CC89-B6E8-CEB46B08D804}"/>
              </a:ext>
            </a:extLst>
          </p:cNvPr>
          <p:cNvPicPr/>
          <p:nvPr/>
        </p:nvPicPr>
        <p:blipFill>
          <a:blip r:embed="rId5"/>
          <a:srcRect/>
          <a:stretch>
            <a:fillRect/>
          </a:stretch>
        </p:blipFill>
        <p:spPr>
          <a:xfrm>
            <a:off x="9143999" y="1104900"/>
            <a:ext cx="8001001" cy="3657600"/>
          </a:xfrm>
          <a:prstGeom prst="rect">
            <a:avLst/>
          </a:prstGeom>
          <a:ln/>
        </p:spPr>
      </p:pic>
      <p:pic>
        <p:nvPicPr>
          <p:cNvPr id="4" name="image5.png">
            <a:extLst>
              <a:ext uri="{FF2B5EF4-FFF2-40B4-BE49-F238E27FC236}">
                <a16:creationId xmlns:a16="http://schemas.microsoft.com/office/drawing/2014/main" id="{5BEE3EAC-174A-67C2-8F18-B250196B3A66}"/>
              </a:ext>
            </a:extLst>
          </p:cNvPr>
          <p:cNvPicPr/>
          <p:nvPr/>
        </p:nvPicPr>
        <p:blipFill>
          <a:blip r:embed="rId6"/>
          <a:srcRect/>
          <a:stretch>
            <a:fillRect/>
          </a:stretch>
        </p:blipFill>
        <p:spPr>
          <a:xfrm>
            <a:off x="609600" y="5448301"/>
            <a:ext cx="8534399" cy="3733799"/>
          </a:xfrm>
          <a:prstGeom prst="rect">
            <a:avLst/>
          </a:prstGeom>
          <a:ln/>
        </p:spPr>
      </p:pic>
      <p:pic>
        <p:nvPicPr>
          <p:cNvPr id="5" name="image11.png">
            <a:extLst>
              <a:ext uri="{FF2B5EF4-FFF2-40B4-BE49-F238E27FC236}">
                <a16:creationId xmlns:a16="http://schemas.microsoft.com/office/drawing/2014/main" id="{3090B06E-0351-7606-0770-4C4D65709FEE}"/>
              </a:ext>
            </a:extLst>
          </p:cNvPr>
          <p:cNvPicPr/>
          <p:nvPr/>
        </p:nvPicPr>
        <p:blipFill>
          <a:blip r:embed="rId7"/>
          <a:srcRect/>
          <a:stretch>
            <a:fillRect/>
          </a:stretch>
        </p:blipFill>
        <p:spPr>
          <a:xfrm>
            <a:off x="9144000" y="5524500"/>
            <a:ext cx="8001000" cy="3505200"/>
          </a:xfrm>
          <a:prstGeom prst="rect">
            <a:avLst/>
          </a:prstGeom>
          <a:ln/>
        </p:spPr>
      </p:pic>
      <p:sp>
        <p:nvSpPr>
          <p:cNvPr id="6" name="TextBox 5">
            <a:extLst>
              <a:ext uri="{FF2B5EF4-FFF2-40B4-BE49-F238E27FC236}">
                <a16:creationId xmlns:a16="http://schemas.microsoft.com/office/drawing/2014/main" id="{031731CE-8DAD-99E4-F9EF-0A495859BACF}"/>
              </a:ext>
            </a:extLst>
          </p:cNvPr>
          <p:cNvSpPr txBox="1"/>
          <p:nvPr/>
        </p:nvSpPr>
        <p:spPr>
          <a:xfrm>
            <a:off x="1943099" y="4806434"/>
            <a:ext cx="5867400" cy="369332"/>
          </a:xfrm>
          <a:prstGeom prst="rect">
            <a:avLst/>
          </a:prstGeom>
          <a:noFill/>
        </p:spPr>
        <p:txBody>
          <a:bodyPr wrap="square" rtlCol="0">
            <a:spAutoFit/>
          </a:bodyPr>
          <a:lstStyle/>
          <a:p>
            <a:r>
              <a:rPr lang="en-IN" b="1" dirty="0"/>
              <a:t>TRAINING IMAGES CROPPED AND RESIZED</a:t>
            </a:r>
          </a:p>
        </p:txBody>
      </p:sp>
      <p:sp>
        <p:nvSpPr>
          <p:cNvPr id="7" name="TextBox 6">
            <a:extLst>
              <a:ext uri="{FF2B5EF4-FFF2-40B4-BE49-F238E27FC236}">
                <a16:creationId xmlns:a16="http://schemas.microsoft.com/office/drawing/2014/main" id="{E3B7D879-08C1-38B2-BD6B-F8A8BB1CC449}"/>
              </a:ext>
            </a:extLst>
          </p:cNvPr>
          <p:cNvSpPr txBox="1"/>
          <p:nvPr/>
        </p:nvSpPr>
        <p:spPr>
          <a:xfrm>
            <a:off x="10477501" y="4832389"/>
            <a:ext cx="5867400" cy="369332"/>
          </a:xfrm>
          <a:prstGeom prst="rect">
            <a:avLst/>
          </a:prstGeom>
          <a:noFill/>
        </p:spPr>
        <p:txBody>
          <a:bodyPr wrap="square" rtlCol="0">
            <a:spAutoFit/>
          </a:bodyPr>
          <a:lstStyle/>
          <a:p>
            <a:r>
              <a:rPr lang="en-IN" b="1" dirty="0"/>
              <a:t>RGB CLAHE</a:t>
            </a:r>
          </a:p>
        </p:txBody>
      </p:sp>
      <p:sp>
        <p:nvSpPr>
          <p:cNvPr id="8" name="TextBox 7">
            <a:extLst>
              <a:ext uri="{FF2B5EF4-FFF2-40B4-BE49-F238E27FC236}">
                <a16:creationId xmlns:a16="http://schemas.microsoft.com/office/drawing/2014/main" id="{F2D96818-97C8-1E74-0796-92AB0641EF48}"/>
              </a:ext>
            </a:extLst>
          </p:cNvPr>
          <p:cNvSpPr txBox="1"/>
          <p:nvPr/>
        </p:nvSpPr>
        <p:spPr>
          <a:xfrm>
            <a:off x="1943099" y="9182100"/>
            <a:ext cx="5867400" cy="369332"/>
          </a:xfrm>
          <a:prstGeom prst="rect">
            <a:avLst/>
          </a:prstGeom>
          <a:noFill/>
        </p:spPr>
        <p:txBody>
          <a:bodyPr wrap="square" rtlCol="0">
            <a:spAutoFit/>
          </a:bodyPr>
          <a:lstStyle/>
          <a:p>
            <a:r>
              <a:rPr lang="en-IN" b="1" dirty="0"/>
              <a:t>MSR WITH GAUSSIAN BLUR</a:t>
            </a:r>
          </a:p>
        </p:txBody>
      </p:sp>
      <p:sp>
        <p:nvSpPr>
          <p:cNvPr id="9" name="TextBox 8">
            <a:extLst>
              <a:ext uri="{FF2B5EF4-FFF2-40B4-BE49-F238E27FC236}">
                <a16:creationId xmlns:a16="http://schemas.microsoft.com/office/drawing/2014/main" id="{51AD9CC0-4A0E-A48B-DAD6-D73FD73A54E7}"/>
              </a:ext>
            </a:extLst>
          </p:cNvPr>
          <p:cNvSpPr txBox="1"/>
          <p:nvPr/>
        </p:nvSpPr>
        <p:spPr>
          <a:xfrm>
            <a:off x="10477501" y="9182100"/>
            <a:ext cx="5867400" cy="369332"/>
          </a:xfrm>
          <a:prstGeom prst="rect">
            <a:avLst/>
          </a:prstGeom>
          <a:noFill/>
        </p:spPr>
        <p:txBody>
          <a:bodyPr wrap="square" rtlCol="0">
            <a:spAutoFit/>
          </a:bodyPr>
          <a:lstStyle/>
          <a:p>
            <a:r>
              <a:rPr lang="en-IN" b="1" dirty="0"/>
              <a:t>MIRNET</a:t>
            </a:r>
          </a:p>
        </p:txBody>
      </p:sp>
    </p:spTree>
    <p:extLst>
      <p:ext uri="{BB962C8B-B14F-4D97-AF65-F5344CB8AC3E}">
        <p14:creationId xmlns:p14="http://schemas.microsoft.com/office/powerpoint/2010/main" val="274489843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pSp>
        <p:nvGrpSpPr>
          <p:cNvPr id="3" name="Group 3"/>
          <p:cNvGrpSpPr/>
          <p:nvPr/>
        </p:nvGrpSpPr>
        <p:grpSpPr>
          <a:xfrm>
            <a:off x="1426591" y="1099572"/>
            <a:ext cx="5720395" cy="7826787"/>
            <a:chOff x="0" y="0"/>
            <a:chExt cx="1872795" cy="2562405"/>
          </a:xfrm>
        </p:grpSpPr>
        <p:sp>
          <p:nvSpPr>
            <p:cNvPr id="4" name="Freeform 4"/>
            <p:cNvSpPr/>
            <p:nvPr/>
          </p:nvSpPr>
          <p:spPr>
            <a:xfrm>
              <a:off x="0" y="0"/>
              <a:ext cx="1872795" cy="2562405"/>
            </a:xfrm>
            <a:custGeom>
              <a:avLst/>
              <a:gdLst/>
              <a:ahLst/>
              <a:cxnLst/>
              <a:rect l="l" t="t" r="r" b="b"/>
              <a:pathLst>
                <a:path w="1872795" h="2562405">
                  <a:moveTo>
                    <a:pt x="90677" y="0"/>
                  </a:moveTo>
                  <a:lnTo>
                    <a:pt x="1782118" y="0"/>
                  </a:lnTo>
                  <a:cubicBezTo>
                    <a:pt x="1832197" y="0"/>
                    <a:pt x="1872795" y="40598"/>
                    <a:pt x="1872795" y="90677"/>
                  </a:cubicBezTo>
                  <a:lnTo>
                    <a:pt x="1872795" y="2471728"/>
                  </a:lnTo>
                  <a:cubicBezTo>
                    <a:pt x="1872795" y="2521807"/>
                    <a:pt x="1832197" y="2562405"/>
                    <a:pt x="1782118" y="2562405"/>
                  </a:cubicBezTo>
                  <a:lnTo>
                    <a:pt x="90677" y="2562405"/>
                  </a:lnTo>
                  <a:cubicBezTo>
                    <a:pt x="40598" y="2562405"/>
                    <a:pt x="0" y="2521807"/>
                    <a:pt x="0" y="2471728"/>
                  </a:cubicBezTo>
                  <a:lnTo>
                    <a:pt x="0" y="90677"/>
                  </a:lnTo>
                  <a:cubicBezTo>
                    <a:pt x="0" y="40598"/>
                    <a:pt x="40598" y="0"/>
                    <a:pt x="90677" y="0"/>
                  </a:cubicBezTo>
                  <a:close/>
                </a:path>
              </a:pathLst>
            </a:custGeom>
            <a:solidFill>
              <a:srgbClr val="000000">
                <a:alpha val="0"/>
              </a:srgbClr>
            </a:solidFill>
            <a:ln w="9525">
              <a:solidFill>
                <a:srgbClr val="000000"/>
              </a:solidFill>
            </a:ln>
          </p:spPr>
        </p:sp>
        <p:sp>
          <p:nvSpPr>
            <p:cNvPr id="5" name="TextBox 5"/>
            <p:cNvSpPr txBox="1"/>
            <p:nvPr/>
          </p:nvSpPr>
          <p:spPr>
            <a:xfrm>
              <a:off x="0" y="-38100"/>
              <a:ext cx="812800" cy="850900"/>
            </a:xfrm>
            <a:prstGeom prst="rect">
              <a:avLst/>
            </a:prstGeom>
          </p:spPr>
          <p:txBody>
            <a:bodyPr lIns="40867" tIns="40867" rIns="40867" bIns="40867" rtlCol="0" anchor="ctr"/>
            <a:lstStyle/>
            <a:p>
              <a:pPr algn="ctr">
                <a:lnSpc>
                  <a:spcPts val="3413"/>
                </a:lnSpc>
              </a:pPr>
              <a:endParaRPr/>
            </a:p>
          </p:txBody>
        </p:sp>
      </p:grpSp>
      <p:grpSp>
        <p:nvGrpSpPr>
          <p:cNvPr id="6" name="Group 6"/>
          <p:cNvGrpSpPr/>
          <p:nvPr/>
        </p:nvGrpSpPr>
        <p:grpSpPr>
          <a:xfrm>
            <a:off x="3664857" y="1444688"/>
            <a:ext cx="3186412" cy="2114404"/>
            <a:chOff x="0" y="0"/>
            <a:chExt cx="2033964" cy="1349675"/>
          </a:xfrm>
        </p:grpSpPr>
        <p:sp>
          <p:nvSpPr>
            <p:cNvPr id="7" name="Freeform 7"/>
            <p:cNvSpPr/>
            <p:nvPr/>
          </p:nvSpPr>
          <p:spPr>
            <a:xfrm>
              <a:off x="0" y="0"/>
              <a:ext cx="2033964" cy="1349675"/>
            </a:xfrm>
            <a:custGeom>
              <a:avLst/>
              <a:gdLst/>
              <a:ahLst/>
              <a:cxnLst/>
              <a:rect l="l" t="t" r="r" b="b"/>
              <a:pathLst>
                <a:path w="2033964" h="1349675">
                  <a:moveTo>
                    <a:pt x="143350" y="0"/>
                  </a:moveTo>
                  <a:lnTo>
                    <a:pt x="1890614" y="0"/>
                  </a:lnTo>
                  <a:cubicBezTo>
                    <a:pt x="1928632" y="0"/>
                    <a:pt x="1965094" y="15103"/>
                    <a:pt x="1991978" y="41986"/>
                  </a:cubicBezTo>
                  <a:cubicBezTo>
                    <a:pt x="2018861" y="68870"/>
                    <a:pt x="2033964" y="105331"/>
                    <a:pt x="2033964" y="143350"/>
                  </a:cubicBezTo>
                  <a:lnTo>
                    <a:pt x="2033964" y="1206325"/>
                  </a:lnTo>
                  <a:cubicBezTo>
                    <a:pt x="2033964" y="1285495"/>
                    <a:pt x="1969784" y="1349675"/>
                    <a:pt x="1890614" y="1349675"/>
                  </a:cubicBezTo>
                  <a:lnTo>
                    <a:pt x="143350" y="1349675"/>
                  </a:lnTo>
                  <a:cubicBezTo>
                    <a:pt x="105331" y="1349675"/>
                    <a:pt x="68870" y="1334572"/>
                    <a:pt x="41986" y="1307689"/>
                  </a:cubicBezTo>
                  <a:cubicBezTo>
                    <a:pt x="15103" y="1280805"/>
                    <a:pt x="0" y="1244344"/>
                    <a:pt x="0" y="1206325"/>
                  </a:cubicBezTo>
                  <a:lnTo>
                    <a:pt x="0" y="143350"/>
                  </a:lnTo>
                  <a:cubicBezTo>
                    <a:pt x="0" y="64180"/>
                    <a:pt x="64180" y="0"/>
                    <a:pt x="143350" y="0"/>
                  </a:cubicBezTo>
                  <a:close/>
                </a:path>
              </a:pathLst>
            </a:custGeom>
            <a:solidFill>
              <a:srgbClr val="CA915C"/>
            </a:solidFill>
            <a:ln w="19050">
              <a:solidFill>
                <a:srgbClr val="5271FF"/>
              </a:solidFill>
            </a:ln>
          </p:spPr>
        </p:sp>
        <p:sp>
          <p:nvSpPr>
            <p:cNvPr id="8" name="TextBox 8"/>
            <p:cNvSpPr txBox="1"/>
            <p:nvPr/>
          </p:nvSpPr>
          <p:spPr>
            <a:xfrm>
              <a:off x="0" y="-38100"/>
              <a:ext cx="812800" cy="850900"/>
            </a:xfrm>
            <a:prstGeom prst="rect">
              <a:avLst/>
            </a:prstGeom>
          </p:spPr>
          <p:txBody>
            <a:bodyPr lIns="20960" tIns="20960" rIns="20960" bIns="20960" rtlCol="0" anchor="ctr"/>
            <a:lstStyle/>
            <a:p>
              <a:pPr algn="ctr">
                <a:lnSpc>
                  <a:spcPts val="2659"/>
                </a:lnSpc>
                <a:spcBef>
                  <a:spcPct val="0"/>
                </a:spcBef>
              </a:pPr>
              <a:endParaRPr/>
            </a:p>
          </p:txBody>
        </p:sp>
      </p:grpSp>
      <p:sp>
        <p:nvSpPr>
          <p:cNvPr id="9" name="Freeform 9"/>
          <p:cNvSpPr/>
          <p:nvPr/>
        </p:nvSpPr>
        <p:spPr>
          <a:xfrm>
            <a:off x="4262178" y="2052714"/>
            <a:ext cx="1391234" cy="1373843"/>
          </a:xfrm>
          <a:custGeom>
            <a:avLst/>
            <a:gdLst/>
            <a:ahLst/>
            <a:cxnLst/>
            <a:rect l="l" t="t" r="r" b="b"/>
            <a:pathLst>
              <a:path w="1391234" h="1373843">
                <a:moveTo>
                  <a:pt x="0" y="0"/>
                </a:moveTo>
                <a:lnTo>
                  <a:pt x="1391234" y="0"/>
                </a:lnTo>
                <a:lnTo>
                  <a:pt x="1391234" y="1373843"/>
                </a:lnTo>
                <a:lnTo>
                  <a:pt x="0" y="1373843"/>
                </a:lnTo>
                <a:lnTo>
                  <a:pt x="0" y="0"/>
                </a:lnTo>
                <a:close/>
              </a:path>
            </a:pathLst>
          </a:custGeom>
          <a:blipFill>
            <a:blip r:embed="rId3"/>
            <a:stretch>
              <a:fillRect/>
            </a:stretch>
          </a:blipFill>
        </p:spPr>
      </p:sp>
      <p:sp>
        <p:nvSpPr>
          <p:cNvPr id="10" name="Freeform 10"/>
          <p:cNvSpPr/>
          <p:nvPr/>
        </p:nvSpPr>
        <p:spPr>
          <a:xfrm>
            <a:off x="4012723" y="1939811"/>
            <a:ext cx="2185855" cy="1230690"/>
          </a:xfrm>
          <a:custGeom>
            <a:avLst/>
            <a:gdLst/>
            <a:ahLst/>
            <a:cxnLst/>
            <a:rect l="l" t="t" r="r" b="b"/>
            <a:pathLst>
              <a:path w="2185855" h="1230690">
                <a:moveTo>
                  <a:pt x="0" y="0"/>
                </a:moveTo>
                <a:lnTo>
                  <a:pt x="2185856" y="0"/>
                </a:lnTo>
                <a:lnTo>
                  <a:pt x="2185856" y="1230689"/>
                </a:lnTo>
                <a:lnTo>
                  <a:pt x="0" y="1230689"/>
                </a:lnTo>
                <a:lnTo>
                  <a:pt x="0" y="0"/>
                </a:lnTo>
                <a:close/>
              </a:path>
            </a:pathLst>
          </a:custGeom>
          <a:blipFill>
            <a:blip r:embed="rId4"/>
            <a:stretch>
              <a:fillRect l="-11263" r="-9654"/>
            </a:stretch>
          </a:blipFill>
        </p:spPr>
      </p:sp>
      <p:sp>
        <p:nvSpPr>
          <p:cNvPr id="11" name="Freeform 11"/>
          <p:cNvSpPr/>
          <p:nvPr/>
        </p:nvSpPr>
        <p:spPr>
          <a:xfrm>
            <a:off x="4175212" y="1776081"/>
            <a:ext cx="1860878" cy="1240585"/>
          </a:xfrm>
          <a:custGeom>
            <a:avLst/>
            <a:gdLst/>
            <a:ahLst/>
            <a:cxnLst/>
            <a:rect l="l" t="t" r="r" b="b"/>
            <a:pathLst>
              <a:path w="1860878" h="1240585">
                <a:moveTo>
                  <a:pt x="0" y="0"/>
                </a:moveTo>
                <a:lnTo>
                  <a:pt x="1860878" y="0"/>
                </a:lnTo>
                <a:lnTo>
                  <a:pt x="1860878" y="1240586"/>
                </a:lnTo>
                <a:lnTo>
                  <a:pt x="0" y="1240586"/>
                </a:lnTo>
                <a:lnTo>
                  <a:pt x="0" y="0"/>
                </a:lnTo>
                <a:close/>
              </a:path>
            </a:pathLst>
          </a:custGeom>
          <a:blipFill>
            <a:blip r:embed="rId5"/>
            <a:stretch>
              <a:fillRect/>
            </a:stretch>
          </a:blipFill>
        </p:spPr>
      </p:sp>
      <p:sp>
        <p:nvSpPr>
          <p:cNvPr id="12" name="Freeform 12"/>
          <p:cNvSpPr/>
          <p:nvPr/>
        </p:nvSpPr>
        <p:spPr>
          <a:xfrm>
            <a:off x="4596016" y="1537714"/>
            <a:ext cx="1602563" cy="1201922"/>
          </a:xfrm>
          <a:custGeom>
            <a:avLst/>
            <a:gdLst/>
            <a:ahLst/>
            <a:cxnLst/>
            <a:rect l="l" t="t" r="r" b="b"/>
            <a:pathLst>
              <a:path w="1602563" h="1201922">
                <a:moveTo>
                  <a:pt x="0" y="0"/>
                </a:moveTo>
                <a:lnTo>
                  <a:pt x="1602563" y="0"/>
                </a:lnTo>
                <a:lnTo>
                  <a:pt x="1602563" y="1201922"/>
                </a:lnTo>
                <a:lnTo>
                  <a:pt x="0" y="1201922"/>
                </a:lnTo>
                <a:lnTo>
                  <a:pt x="0" y="0"/>
                </a:lnTo>
                <a:close/>
              </a:path>
            </a:pathLst>
          </a:custGeom>
          <a:blipFill>
            <a:blip r:embed="rId6"/>
            <a:stretch>
              <a:fillRect/>
            </a:stretch>
          </a:blipFill>
        </p:spPr>
      </p:sp>
      <p:grpSp>
        <p:nvGrpSpPr>
          <p:cNvPr id="13" name="Group 13"/>
          <p:cNvGrpSpPr/>
          <p:nvPr/>
        </p:nvGrpSpPr>
        <p:grpSpPr>
          <a:xfrm>
            <a:off x="3664857" y="3922924"/>
            <a:ext cx="3186412" cy="2114404"/>
            <a:chOff x="0" y="0"/>
            <a:chExt cx="2033964" cy="1349675"/>
          </a:xfrm>
        </p:grpSpPr>
        <p:sp>
          <p:nvSpPr>
            <p:cNvPr id="14" name="Freeform 14"/>
            <p:cNvSpPr/>
            <p:nvPr/>
          </p:nvSpPr>
          <p:spPr>
            <a:xfrm>
              <a:off x="0" y="0"/>
              <a:ext cx="2033964" cy="1349675"/>
            </a:xfrm>
            <a:custGeom>
              <a:avLst/>
              <a:gdLst/>
              <a:ahLst/>
              <a:cxnLst/>
              <a:rect l="l" t="t" r="r" b="b"/>
              <a:pathLst>
                <a:path w="2033964" h="1349675">
                  <a:moveTo>
                    <a:pt x="143350" y="0"/>
                  </a:moveTo>
                  <a:lnTo>
                    <a:pt x="1890614" y="0"/>
                  </a:lnTo>
                  <a:cubicBezTo>
                    <a:pt x="1928632" y="0"/>
                    <a:pt x="1965094" y="15103"/>
                    <a:pt x="1991978" y="41986"/>
                  </a:cubicBezTo>
                  <a:cubicBezTo>
                    <a:pt x="2018861" y="68870"/>
                    <a:pt x="2033964" y="105331"/>
                    <a:pt x="2033964" y="143350"/>
                  </a:cubicBezTo>
                  <a:lnTo>
                    <a:pt x="2033964" y="1206325"/>
                  </a:lnTo>
                  <a:cubicBezTo>
                    <a:pt x="2033964" y="1285495"/>
                    <a:pt x="1969784" y="1349675"/>
                    <a:pt x="1890614" y="1349675"/>
                  </a:cubicBezTo>
                  <a:lnTo>
                    <a:pt x="143350" y="1349675"/>
                  </a:lnTo>
                  <a:cubicBezTo>
                    <a:pt x="105331" y="1349675"/>
                    <a:pt x="68870" y="1334572"/>
                    <a:pt x="41986" y="1307689"/>
                  </a:cubicBezTo>
                  <a:cubicBezTo>
                    <a:pt x="15103" y="1280805"/>
                    <a:pt x="0" y="1244344"/>
                    <a:pt x="0" y="1206325"/>
                  </a:cubicBezTo>
                  <a:lnTo>
                    <a:pt x="0" y="143350"/>
                  </a:lnTo>
                  <a:cubicBezTo>
                    <a:pt x="0" y="64180"/>
                    <a:pt x="64180" y="0"/>
                    <a:pt x="143350" y="0"/>
                  </a:cubicBezTo>
                  <a:close/>
                </a:path>
              </a:pathLst>
            </a:custGeom>
            <a:solidFill>
              <a:srgbClr val="CA915C"/>
            </a:solidFill>
            <a:ln w="19050">
              <a:solidFill>
                <a:srgbClr val="5271FF"/>
              </a:solidFill>
            </a:ln>
          </p:spPr>
        </p:sp>
        <p:sp>
          <p:nvSpPr>
            <p:cNvPr id="15" name="TextBox 15"/>
            <p:cNvSpPr txBox="1"/>
            <p:nvPr/>
          </p:nvSpPr>
          <p:spPr>
            <a:xfrm>
              <a:off x="0" y="-38100"/>
              <a:ext cx="812800" cy="850900"/>
            </a:xfrm>
            <a:prstGeom prst="rect">
              <a:avLst/>
            </a:prstGeom>
          </p:spPr>
          <p:txBody>
            <a:bodyPr lIns="20960" tIns="20960" rIns="20960" bIns="20960" rtlCol="0" anchor="ctr"/>
            <a:lstStyle/>
            <a:p>
              <a:pPr algn="ctr">
                <a:lnSpc>
                  <a:spcPts val="2659"/>
                </a:lnSpc>
                <a:spcBef>
                  <a:spcPct val="0"/>
                </a:spcBef>
              </a:pPr>
              <a:endParaRPr/>
            </a:p>
          </p:txBody>
        </p:sp>
      </p:grpSp>
      <p:sp>
        <p:nvSpPr>
          <p:cNvPr id="16" name="Freeform 16"/>
          <p:cNvSpPr/>
          <p:nvPr/>
        </p:nvSpPr>
        <p:spPr>
          <a:xfrm>
            <a:off x="3928760" y="4530950"/>
            <a:ext cx="1537649" cy="1428958"/>
          </a:xfrm>
          <a:custGeom>
            <a:avLst/>
            <a:gdLst/>
            <a:ahLst/>
            <a:cxnLst/>
            <a:rect l="l" t="t" r="r" b="b"/>
            <a:pathLst>
              <a:path w="1537649" h="1428958">
                <a:moveTo>
                  <a:pt x="0" y="0"/>
                </a:moveTo>
                <a:lnTo>
                  <a:pt x="1537649" y="0"/>
                </a:lnTo>
                <a:lnTo>
                  <a:pt x="1537649" y="1428958"/>
                </a:lnTo>
                <a:lnTo>
                  <a:pt x="0" y="1428958"/>
                </a:lnTo>
                <a:lnTo>
                  <a:pt x="0" y="0"/>
                </a:lnTo>
                <a:close/>
              </a:path>
            </a:pathLst>
          </a:custGeom>
          <a:blipFill>
            <a:blip r:embed="rId7"/>
            <a:stretch>
              <a:fillRect/>
            </a:stretch>
          </a:blipFill>
        </p:spPr>
      </p:sp>
      <p:sp>
        <p:nvSpPr>
          <p:cNvPr id="17" name="Freeform 17"/>
          <p:cNvSpPr/>
          <p:nvPr/>
        </p:nvSpPr>
        <p:spPr>
          <a:xfrm>
            <a:off x="4210316" y="4047278"/>
            <a:ext cx="1881028" cy="1857515"/>
          </a:xfrm>
          <a:custGeom>
            <a:avLst/>
            <a:gdLst/>
            <a:ahLst/>
            <a:cxnLst/>
            <a:rect l="l" t="t" r="r" b="b"/>
            <a:pathLst>
              <a:path w="1881028" h="1857515">
                <a:moveTo>
                  <a:pt x="0" y="0"/>
                </a:moveTo>
                <a:lnTo>
                  <a:pt x="1881028" y="0"/>
                </a:lnTo>
                <a:lnTo>
                  <a:pt x="1881028" y="1857515"/>
                </a:lnTo>
                <a:lnTo>
                  <a:pt x="0" y="1857515"/>
                </a:lnTo>
                <a:lnTo>
                  <a:pt x="0" y="0"/>
                </a:lnTo>
                <a:close/>
              </a:path>
            </a:pathLst>
          </a:custGeom>
          <a:blipFill>
            <a:blip r:embed="rId8"/>
            <a:stretch>
              <a:fillRect/>
            </a:stretch>
          </a:blipFill>
        </p:spPr>
      </p:sp>
      <p:sp>
        <p:nvSpPr>
          <p:cNvPr id="18" name="Freeform 18"/>
          <p:cNvSpPr/>
          <p:nvPr/>
        </p:nvSpPr>
        <p:spPr>
          <a:xfrm>
            <a:off x="4549498" y="4207014"/>
            <a:ext cx="1417130" cy="1417130"/>
          </a:xfrm>
          <a:custGeom>
            <a:avLst/>
            <a:gdLst/>
            <a:ahLst/>
            <a:cxnLst/>
            <a:rect l="l" t="t" r="r" b="b"/>
            <a:pathLst>
              <a:path w="1417130" h="1417130">
                <a:moveTo>
                  <a:pt x="0" y="0"/>
                </a:moveTo>
                <a:lnTo>
                  <a:pt x="1417130" y="0"/>
                </a:lnTo>
                <a:lnTo>
                  <a:pt x="1417130" y="1417130"/>
                </a:lnTo>
                <a:lnTo>
                  <a:pt x="0" y="1417130"/>
                </a:lnTo>
                <a:lnTo>
                  <a:pt x="0" y="0"/>
                </a:lnTo>
                <a:close/>
              </a:path>
            </a:pathLst>
          </a:custGeom>
          <a:blipFill>
            <a:blip r:embed="rId9"/>
            <a:stretch>
              <a:fillRect/>
            </a:stretch>
          </a:blipFill>
        </p:spPr>
      </p:sp>
      <p:sp>
        <p:nvSpPr>
          <p:cNvPr id="19" name="Freeform 19"/>
          <p:cNvSpPr/>
          <p:nvPr/>
        </p:nvSpPr>
        <p:spPr>
          <a:xfrm>
            <a:off x="4902983" y="4015949"/>
            <a:ext cx="1446289" cy="1446289"/>
          </a:xfrm>
          <a:custGeom>
            <a:avLst/>
            <a:gdLst/>
            <a:ahLst/>
            <a:cxnLst/>
            <a:rect l="l" t="t" r="r" b="b"/>
            <a:pathLst>
              <a:path w="1446289" h="1446289">
                <a:moveTo>
                  <a:pt x="0" y="0"/>
                </a:moveTo>
                <a:lnTo>
                  <a:pt x="1446289" y="0"/>
                </a:lnTo>
                <a:lnTo>
                  <a:pt x="1446289" y="1446290"/>
                </a:lnTo>
                <a:lnTo>
                  <a:pt x="0" y="1446290"/>
                </a:lnTo>
                <a:lnTo>
                  <a:pt x="0" y="0"/>
                </a:lnTo>
                <a:close/>
              </a:path>
            </a:pathLst>
          </a:custGeom>
          <a:blipFill>
            <a:blip r:embed="rId10"/>
            <a:stretch>
              <a:fillRect/>
            </a:stretch>
          </a:blipFill>
        </p:spPr>
      </p:sp>
      <p:grpSp>
        <p:nvGrpSpPr>
          <p:cNvPr id="20" name="Group 20"/>
          <p:cNvGrpSpPr/>
          <p:nvPr/>
        </p:nvGrpSpPr>
        <p:grpSpPr>
          <a:xfrm>
            <a:off x="3664857" y="6401159"/>
            <a:ext cx="3186412" cy="2114404"/>
            <a:chOff x="0" y="0"/>
            <a:chExt cx="2033964" cy="1349675"/>
          </a:xfrm>
        </p:grpSpPr>
        <p:sp>
          <p:nvSpPr>
            <p:cNvPr id="21" name="Freeform 21"/>
            <p:cNvSpPr/>
            <p:nvPr/>
          </p:nvSpPr>
          <p:spPr>
            <a:xfrm>
              <a:off x="0" y="0"/>
              <a:ext cx="2033964" cy="1349675"/>
            </a:xfrm>
            <a:custGeom>
              <a:avLst/>
              <a:gdLst/>
              <a:ahLst/>
              <a:cxnLst/>
              <a:rect l="l" t="t" r="r" b="b"/>
              <a:pathLst>
                <a:path w="2033964" h="1349675">
                  <a:moveTo>
                    <a:pt x="143350" y="0"/>
                  </a:moveTo>
                  <a:lnTo>
                    <a:pt x="1890614" y="0"/>
                  </a:lnTo>
                  <a:cubicBezTo>
                    <a:pt x="1928632" y="0"/>
                    <a:pt x="1965094" y="15103"/>
                    <a:pt x="1991978" y="41986"/>
                  </a:cubicBezTo>
                  <a:cubicBezTo>
                    <a:pt x="2018861" y="68870"/>
                    <a:pt x="2033964" y="105331"/>
                    <a:pt x="2033964" y="143350"/>
                  </a:cubicBezTo>
                  <a:lnTo>
                    <a:pt x="2033964" y="1206325"/>
                  </a:lnTo>
                  <a:cubicBezTo>
                    <a:pt x="2033964" y="1285495"/>
                    <a:pt x="1969784" y="1349675"/>
                    <a:pt x="1890614" y="1349675"/>
                  </a:cubicBezTo>
                  <a:lnTo>
                    <a:pt x="143350" y="1349675"/>
                  </a:lnTo>
                  <a:cubicBezTo>
                    <a:pt x="105331" y="1349675"/>
                    <a:pt x="68870" y="1334572"/>
                    <a:pt x="41986" y="1307689"/>
                  </a:cubicBezTo>
                  <a:cubicBezTo>
                    <a:pt x="15103" y="1280805"/>
                    <a:pt x="0" y="1244344"/>
                    <a:pt x="0" y="1206325"/>
                  </a:cubicBezTo>
                  <a:lnTo>
                    <a:pt x="0" y="143350"/>
                  </a:lnTo>
                  <a:cubicBezTo>
                    <a:pt x="0" y="64180"/>
                    <a:pt x="64180" y="0"/>
                    <a:pt x="143350" y="0"/>
                  </a:cubicBezTo>
                  <a:close/>
                </a:path>
              </a:pathLst>
            </a:custGeom>
            <a:solidFill>
              <a:srgbClr val="CA915C"/>
            </a:solidFill>
            <a:ln w="19050">
              <a:solidFill>
                <a:srgbClr val="5271FF"/>
              </a:solidFill>
            </a:ln>
          </p:spPr>
        </p:sp>
        <p:sp>
          <p:nvSpPr>
            <p:cNvPr id="22" name="TextBox 22"/>
            <p:cNvSpPr txBox="1"/>
            <p:nvPr/>
          </p:nvSpPr>
          <p:spPr>
            <a:xfrm>
              <a:off x="0" y="-38100"/>
              <a:ext cx="812800" cy="850900"/>
            </a:xfrm>
            <a:prstGeom prst="rect">
              <a:avLst/>
            </a:prstGeom>
          </p:spPr>
          <p:txBody>
            <a:bodyPr lIns="20960" tIns="20960" rIns="20960" bIns="20960" rtlCol="0" anchor="ctr"/>
            <a:lstStyle/>
            <a:p>
              <a:pPr algn="ctr">
                <a:lnSpc>
                  <a:spcPts val="2659"/>
                </a:lnSpc>
                <a:spcBef>
                  <a:spcPct val="0"/>
                </a:spcBef>
              </a:pPr>
              <a:endParaRPr/>
            </a:p>
          </p:txBody>
        </p:sp>
      </p:grpSp>
      <p:sp>
        <p:nvSpPr>
          <p:cNvPr id="23" name="Freeform 23"/>
          <p:cNvSpPr/>
          <p:nvPr/>
        </p:nvSpPr>
        <p:spPr>
          <a:xfrm>
            <a:off x="3893763" y="7079961"/>
            <a:ext cx="1239626" cy="1239626"/>
          </a:xfrm>
          <a:custGeom>
            <a:avLst/>
            <a:gdLst/>
            <a:ahLst/>
            <a:cxnLst/>
            <a:rect l="l" t="t" r="r" b="b"/>
            <a:pathLst>
              <a:path w="1239626" h="1239626">
                <a:moveTo>
                  <a:pt x="0" y="0"/>
                </a:moveTo>
                <a:lnTo>
                  <a:pt x="1239626" y="0"/>
                </a:lnTo>
                <a:lnTo>
                  <a:pt x="1239626" y="1239626"/>
                </a:lnTo>
                <a:lnTo>
                  <a:pt x="0" y="1239626"/>
                </a:lnTo>
                <a:lnTo>
                  <a:pt x="0" y="0"/>
                </a:lnTo>
                <a:close/>
              </a:path>
            </a:pathLst>
          </a:custGeom>
          <a:blipFill>
            <a:blip r:embed="rId11"/>
            <a:stretch>
              <a:fillRect/>
            </a:stretch>
          </a:blipFill>
        </p:spPr>
      </p:sp>
      <p:sp>
        <p:nvSpPr>
          <p:cNvPr id="24" name="Freeform 24"/>
          <p:cNvSpPr/>
          <p:nvPr/>
        </p:nvSpPr>
        <p:spPr>
          <a:xfrm>
            <a:off x="4332887" y="6950249"/>
            <a:ext cx="1262474" cy="1262474"/>
          </a:xfrm>
          <a:custGeom>
            <a:avLst/>
            <a:gdLst/>
            <a:ahLst/>
            <a:cxnLst/>
            <a:rect l="l" t="t" r="r" b="b"/>
            <a:pathLst>
              <a:path w="1262474" h="1262474">
                <a:moveTo>
                  <a:pt x="0" y="0"/>
                </a:moveTo>
                <a:lnTo>
                  <a:pt x="1262474" y="0"/>
                </a:lnTo>
                <a:lnTo>
                  <a:pt x="1262474" y="1262474"/>
                </a:lnTo>
                <a:lnTo>
                  <a:pt x="0" y="1262474"/>
                </a:lnTo>
                <a:lnTo>
                  <a:pt x="0" y="0"/>
                </a:lnTo>
                <a:close/>
              </a:path>
            </a:pathLst>
          </a:custGeom>
          <a:blipFill>
            <a:blip r:embed="rId12"/>
            <a:stretch>
              <a:fillRect/>
            </a:stretch>
          </a:blipFill>
        </p:spPr>
      </p:sp>
      <p:sp>
        <p:nvSpPr>
          <p:cNvPr id="25" name="Freeform 25"/>
          <p:cNvSpPr/>
          <p:nvPr/>
        </p:nvSpPr>
        <p:spPr>
          <a:xfrm>
            <a:off x="4813773" y="6793053"/>
            <a:ext cx="1330617" cy="1330617"/>
          </a:xfrm>
          <a:custGeom>
            <a:avLst/>
            <a:gdLst/>
            <a:ahLst/>
            <a:cxnLst/>
            <a:rect l="l" t="t" r="r" b="b"/>
            <a:pathLst>
              <a:path w="1330617" h="1330617">
                <a:moveTo>
                  <a:pt x="0" y="0"/>
                </a:moveTo>
                <a:lnTo>
                  <a:pt x="1330617" y="0"/>
                </a:lnTo>
                <a:lnTo>
                  <a:pt x="1330617" y="1330617"/>
                </a:lnTo>
                <a:lnTo>
                  <a:pt x="0" y="1330617"/>
                </a:lnTo>
                <a:lnTo>
                  <a:pt x="0" y="0"/>
                </a:lnTo>
                <a:close/>
              </a:path>
            </a:pathLst>
          </a:custGeom>
          <a:blipFill>
            <a:blip r:embed="rId13"/>
            <a:stretch>
              <a:fillRect/>
            </a:stretch>
          </a:blipFill>
        </p:spPr>
      </p:sp>
      <p:sp>
        <p:nvSpPr>
          <p:cNvPr id="26" name="Freeform 26"/>
          <p:cNvSpPr/>
          <p:nvPr/>
        </p:nvSpPr>
        <p:spPr>
          <a:xfrm>
            <a:off x="5258063" y="6686129"/>
            <a:ext cx="1330617" cy="1330617"/>
          </a:xfrm>
          <a:custGeom>
            <a:avLst/>
            <a:gdLst/>
            <a:ahLst/>
            <a:cxnLst/>
            <a:rect l="l" t="t" r="r" b="b"/>
            <a:pathLst>
              <a:path w="1330617" h="1330617">
                <a:moveTo>
                  <a:pt x="0" y="0"/>
                </a:moveTo>
                <a:lnTo>
                  <a:pt x="1330617" y="0"/>
                </a:lnTo>
                <a:lnTo>
                  <a:pt x="1330617" y="1330617"/>
                </a:lnTo>
                <a:lnTo>
                  <a:pt x="0" y="1330617"/>
                </a:lnTo>
                <a:lnTo>
                  <a:pt x="0" y="0"/>
                </a:lnTo>
                <a:close/>
              </a:path>
            </a:pathLst>
          </a:custGeom>
          <a:blipFill>
            <a:blip r:embed="rId14"/>
            <a:stretch>
              <a:fillRect/>
            </a:stretch>
          </a:blipFill>
        </p:spPr>
      </p:sp>
      <p:grpSp>
        <p:nvGrpSpPr>
          <p:cNvPr id="27" name="Group 27"/>
          <p:cNvGrpSpPr/>
          <p:nvPr/>
        </p:nvGrpSpPr>
        <p:grpSpPr>
          <a:xfrm>
            <a:off x="8679777" y="1336810"/>
            <a:ext cx="2388262" cy="7224148"/>
            <a:chOff x="0" y="0"/>
            <a:chExt cx="799804" cy="2419291"/>
          </a:xfrm>
        </p:grpSpPr>
        <p:sp>
          <p:nvSpPr>
            <p:cNvPr id="28" name="Freeform 28"/>
            <p:cNvSpPr/>
            <p:nvPr/>
          </p:nvSpPr>
          <p:spPr>
            <a:xfrm>
              <a:off x="0" y="0"/>
              <a:ext cx="799804" cy="2419291"/>
            </a:xfrm>
            <a:custGeom>
              <a:avLst/>
              <a:gdLst/>
              <a:ahLst/>
              <a:cxnLst/>
              <a:rect l="l" t="t" r="r" b="b"/>
              <a:pathLst>
                <a:path w="799804" h="2419291">
                  <a:moveTo>
                    <a:pt x="165324" y="0"/>
                  </a:moveTo>
                  <a:lnTo>
                    <a:pt x="634479" y="0"/>
                  </a:lnTo>
                  <a:cubicBezTo>
                    <a:pt x="725786" y="0"/>
                    <a:pt x="799804" y="74018"/>
                    <a:pt x="799804" y="165324"/>
                  </a:cubicBezTo>
                  <a:lnTo>
                    <a:pt x="799804" y="2253966"/>
                  </a:lnTo>
                  <a:cubicBezTo>
                    <a:pt x="799804" y="2345273"/>
                    <a:pt x="725786" y="2419291"/>
                    <a:pt x="634479" y="2419291"/>
                  </a:cubicBezTo>
                  <a:lnTo>
                    <a:pt x="165324" y="2419291"/>
                  </a:lnTo>
                  <a:cubicBezTo>
                    <a:pt x="74018" y="2419291"/>
                    <a:pt x="0" y="2345273"/>
                    <a:pt x="0" y="2253966"/>
                  </a:cubicBezTo>
                  <a:lnTo>
                    <a:pt x="0" y="165324"/>
                  </a:lnTo>
                  <a:cubicBezTo>
                    <a:pt x="0" y="74018"/>
                    <a:pt x="74018" y="0"/>
                    <a:pt x="165324" y="0"/>
                  </a:cubicBezTo>
                  <a:close/>
                </a:path>
              </a:pathLst>
            </a:custGeom>
            <a:solidFill>
              <a:srgbClr val="E0CA81"/>
            </a:solidFill>
          </p:spPr>
        </p:sp>
        <p:sp>
          <p:nvSpPr>
            <p:cNvPr id="29" name="TextBox 29"/>
            <p:cNvSpPr txBox="1"/>
            <p:nvPr/>
          </p:nvSpPr>
          <p:spPr>
            <a:xfrm>
              <a:off x="0" y="-38100"/>
              <a:ext cx="812800" cy="850900"/>
            </a:xfrm>
            <a:prstGeom prst="rect">
              <a:avLst/>
            </a:prstGeom>
          </p:spPr>
          <p:txBody>
            <a:bodyPr lIns="42271" tIns="42271" rIns="42271" bIns="42271" rtlCol="0" anchor="ctr"/>
            <a:lstStyle/>
            <a:p>
              <a:pPr algn="ctr">
                <a:lnSpc>
                  <a:spcPts val="2659"/>
                </a:lnSpc>
              </a:pPr>
              <a:endParaRPr/>
            </a:p>
          </p:txBody>
        </p:sp>
      </p:grpSp>
      <p:sp>
        <p:nvSpPr>
          <p:cNvPr id="30" name="Freeform 30"/>
          <p:cNvSpPr/>
          <p:nvPr/>
        </p:nvSpPr>
        <p:spPr>
          <a:xfrm>
            <a:off x="9067083" y="1601715"/>
            <a:ext cx="1613649" cy="1613649"/>
          </a:xfrm>
          <a:custGeom>
            <a:avLst/>
            <a:gdLst/>
            <a:ahLst/>
            <a:cxnLst/>
            <a:rect l="l" t="t" r="r" b="b"/>
            <a:pathLst>
              <a:path w="1613649" h="1613649">
                <a:moveTo>
                  <a:pt x="0" y="0"/>
                </a:moveTo>
                <a:lnTo>
                  <a:pt x="1613649" y="0"/>
                </a:lnTo>
                <a:lnTo>
                  <a:pt x="1613649" y="1613649"/>
                </a:lnTo>
                <a:lnTo>
                  <a:pt x="0" y="1613649"/>
                </a:lnTo>
                <a:lnTo>
                  <a:pt x="0" y="0"/>
                </a:lnTo>
                <a:close/>
              </a:path>
            </a:pathLst>
          </a:custGeom>
          <a:blipFill>
            <a:blip r:embed="rId15"/>
            <a:stretch>
              <a:fillRect/>
            </a:stretch>
          </a:blipFill>
        </p:spPr>
      </p:sp>
      <p:sp>
        <p:nvSpPr>
          <p:cNvPr id="31" name="Freeform 31"/>
          <p:cNvSpPr/>
          <p:nvPr/>
        </p:nvSpPr>
        <p:spPr>
          <a:xfrm>
            <a:off x="9067083" y="3295278"/>
            <a:ext cx="1613649" cy="1613649"/>
          </a:xfrm>
          <a:custGeom>
            <a:avLst/>
            <a:gdLst/>
            <a:ahLst/>
            <a:cxnLst/>
            <a:rect l="l" t="t" r="r" b="b"/>
            <a:pathLst>
              <a:path w="1613649" h="1613649">
                <a:moveTo>
                  <a:pt x="0" y="0"/>
                </a:moveTo>
                <a:lnTo>
                  <a:pt x="1613649" y="0"/>
                </a:lnTo>
                <a:lnTo>
                  <a:pt x="1613649" y="1613649"/>
                </a:lnTo>
                <a:lnTo>
                  <a:pt x="0" y="1613649"/>
                </a:lnTo>
                <a:lnTo>
                  <a:pt x="0" y="0"/>
                </a:lnTo>
                <a:close/>
              </a:path>
            </a:pathLst>
          </a:custGeom>
          <a:blipFill>
            <a:blip r:embed="rId16"/>
            <a:stretch>
              <a:fillRect/>
            </a:stretch>
          </a:blipFill>
        </p:spPr>
      </p:sp>
      <p:sp>
        <p:nvSpPr>
          <p:cNvPr id="32" name="Freeform 32"/>
          <p:cNvSpPr/>
          <p:nvPr/>
        </p:nvSpPr>
        <p:spPr>
          <a:xfrm>
            <a:off x="9067083" y="4988841"/>
            <a:ext cx="1613649" cy="1613649"/>
          </a:xfrm>
          <a:custGeom>
            <a:avLst/>
            <a:gdLst/>
            <a:ahLst/>
            <a:cxnLst/>
            <a:rect l="l" t="t" r="r" b="b"/>
            <a:pathLst>
              <a:path w="1613649" h="1613649">
                <a:moveTo>
                  <a:pt x="0" y="0"/>
                </a:moveTo>
                <a:lnTo>
                  <a:pt x="1613649" y="0"/>
                </a:lnTo>
                <a:lnTo>
                  <a:pt x="1613649" y="1613650"/>
                </a:lnTo>
                <a:lnTo>
                  <a:pt x="0" y="1613650"/>
                </a:lnTo>
                <a:lnTo>
                  <a:pt x="0" y="0"/>
                </a:lnTo>
                <a:close/>
              </a:path>
            </a:pathLst>
          </a:custGeom>
          <a:blipFill>
            <a:blip r:embed="rId17"/>
            <a:stretch>
              <a:fillRect/>
            </a:stretch>
          </a:blipFill>
        </p:spPr>
      </p:sp>
      <p:sp>
        <p:nvSpPr>
          <p:cNvPr id="33" name="Freeform 33"/>
          <p:cNvSpPr/>
          <p:nvPr/>
        </p:nvSpPr>
        <p:spPr>
          <a:xfrm>
            <a:off x="9067083" y="6682405"/>
            <a:ext cx="1613649" cy="1613649"/>
          </a:xfrm>
          <a:custGeom>
            <a:avLst/>
            <a:gdLst/>
            <a:ahLst/>
            <a:cxnLst/>
            <a:rect l="l" t="t" r="r" b="b"/>
            <a:pathLst>
              <a:path w="1613649" h="1613649">
                <a:moveTo>
                  <a:pt x="0" y="0"/>
                </a:moveTo>
                <a:lnTo>
                  <a:pt x="1613649" y="0"/>
                </a:lnTo>
                <a:lnTo>
                  <a:pt x="1613649" y="1613649"/>
                </a:lnTo>
                <a:lnTo>
                  <a:pt x="0" y="1613649"/>
                </a:lnTo>
                <a:lnTo>
                  <a:pt x="0" y="0"/>
                </a:lnTo>
                <a:close/>
              </a:path>
            </a:pathLst>
          </a:custGeom>
          <a:blipFill>
            <a:blip r:embed="rId18"/>
            <a:stretch>
              <a:fillRect/>
            </a:stretch>
          </a:blipFill>
        </p:spPr>
      </p:sp>
      <p:sp>
        <p:nvSpPr>
          <p:cNvPr id="34" name="AutoShape 34"/>
          <p:cNvSpPr/>
          <p:nvPr/>
        </p:nvSpPr>
        <p:spPr>
          <a:xfrm>
            <a:off x="5258063" y="3559092"/>
            <a:ext cx="0" cy="363832"/>
          </a:xfrm>
          <a:prstGeom prst="line">
            <a:avLst/>
          </a:prstGeom>
          <a:ln w="38100" cap="flat">
            <a:solidFill>
              <a:srgbClr val="020102"/>
            </a:solidFill>
            <a:prstDash val="solid"/>
            <a:headEnd type="none" w="sm" len="sm"/>
            <a:tailEnd type="arrow" w="med" len="sm"/>
          </a:ln>
        </p:spPr>
      </p:sp>
      <p:sp>
        <p:nvSpPr>
          <p:cNvPr id="35" name="AutoShape 35"/>
          <p:cNvSpPr/>
          <p:nvPr/>
        </p:nvSpPr>
        <p:spPr>
          <a:xfrm flipH="1">
            <a:off x="5227042" y="6037328"/>
            <a:ext cx="0" cy="363832"/>
          </a:xfrm>
          <a:prstGeom prst="line">
            <a:avLst/>
          </a:prstGeom>
          <a:ln w="38100" cap="flat">
            <a:solidFill>
              <a:srgbClr val="020102"/>
            </a:solidFill>
            <a:prstDash val="solid"/>
            <a:headEnd type="none" w="sm" len="sm"/>
            <a:tailEnd type="arrow" w="med" len="sm"/>
          </a:ln>
        </p:spPr>
      </p:sp>
      <p:sp>
        <p:nvSpPr>
          <p:cNvPr id="36" name="AutoShape 36"/>
          <p:cNvSpPr/>
          <p:nvPr/>
        </p:nvSpPr>
        <p:spPr>
          <a:xfrm>
            <a:off x="6851269" y="7458361"/>
            <a:ext cx="1828507" cy="0"/>
          </a:xfrm>
          <a:prstGeom prst="line">
            <a:avLst/>
          </a:prstGeom>
          <a:ln w="38100" cap="flat">
            <a:solidFill>
              <a:srgbClr val="020102"/>
            </a:solidFill>
            <a:prstDash val="solid"/>
            <a:headEnd type="none" w="sm" len="sm"/>
            <a:tailEnd type="arrow" w="med" len="sm"/>
          </a:ln>
        </p:spPr>
      </p:sp>
      <p:sp>
        <p:nvSpPr>
          <p:cNvPr id="37" name="TextBox 37"/>
          <p:cNvSpPr txBox="1"/>
          <p:nvPr/>
        </p:nvSpPr>
        <p:spPr>
          <a:xfrm>
            <a:off x="1265599" y="2075943"/>
            <a:ext cx="2399258" cy="727966"/>
          </a:xfrm>
          <a:prstGeom prst="rect">
            <a:avLst/>
          </a:prstGeom>
        </p:spPr>
        <p:txBody>
          <a:bodyPr lIns="0" tIns="0" rIns="0" bIns="0" rtlCol="0" anchor="t">
            <a:spAutoFit/>
          </a:bodyPr>
          <a:lstStyle/>
          <a:p>
            <a:pPr algn="ctr">
              <a:lnSpc>
                <a:spcPts val="2925"/>
              </a:lnSpc>
            </a:pPr>
            <a:r>
              <a:rPr lang="en-US" sz="2089">
                <a:solidFill>
                  <a:srgbClr val="000000"/>
                </a:solidFill>
                <a:latin typeface="Canva Sans Bold"/>
              </a:rPr>
              <a:t>Training </a:t>
            </a:r>
          </a:p>
          <a:p>
            <a:pPr algn="ctr">
              <a:lnSpc>
                <a:spcPts val="2925"/>
              </a:lnSpc>
            </a:pPr>
            <a:r>
              <a:rPr lang="en-US" sz="2089">
                <a:solidFill>
                  <a:srgbClr val="000000"/>
                </a:solidFill>
                <a:latin typeface="Canva Sans Bold"/>
              </a:rPr>
              <a:t>Images</a:t>
            </a:r>
          </a:p>
        </p:txBody>
      </p:sp>
      <p:sp>
        <p:nvSpPr>
          <p:cNvPr id="38" name="TextBox 38"/>
          <p:cNvSpPr txBox="1"/>
          <p:nvPr/>
        </p:nvSpPr>
        <p:spPr>
          <a:xfrm>
            <a:off x="1265599" y="4565852"/>
            <a:ext cx="2399258" cy="727966"/>
          </a:xfrm>
          <a:prstGeom prst="rect">
            <a:avLst/>
          </a:prstGeom>
        </p:spPr>
        <p:txBody>
          <a:bodyPr lIns="0" tIns="0" rIns="0" bIns="0" rtlCol="0" anchor="t">
            <a:spAutoFit/>
          </a:bodyPr>
          <a:lstStyle/>
          <a:p>
            <a:pPr algn="ctr">
              <a:lnSpc>
                <a:spcPts val="2925"/>
              </a:lnSpc>
            </a:pPr>
            <a:r>
              <a:rPr lang="en-US" sz="2089">
                <a:solidFill>
                  <a:srgbClr val="000000"/>
                </a:solidFill>
                <a:latin typeface="Canva Sans Bold"/>
              </a:rPr>
              <a:t>Cropped </a:t>
            </a:r>
          </a:p>
          <a:p>
            <a:pPr algn="ctr">
              <a:lnSpc>
                <a:spcPts val="2925"/>
              </a:lnSpc>
            </a:pPr>
            <a:r>
              <a:rPr lang="en-US" sz="2089">
                <a:solidFill>
                  <a:srgbClr val="000000"/>
                </a:solidFill>
                <a:latin typeface="Canva Sans Bold"/>
              </a:rPr>
              <a:t>Images</a:t>
            </a:r>
          </a:p>
        </p:txBody>
      </p:sp>
      <p:sp>
        <p:nvSpPr>
          <p:cNvPr id="39" name="TextBox 39"/>
          <p:cNvSpPr txBox="1"/>
          <p:nvPr/>
        </p:nvSpPr>
        <p:spPr>
          <a:xfrm>
            <a:off x="1265599" y="7041861"/>
            <a:ext cx="2399258" cy="727966"/>
          </a:xfrm>
          <a:prstGeom prst="rect">
            <a:avLst/>
          </a:prstGeom>
        </p:spPr>
        <p:txBody>
          <a:bodyPr lIns="0" tIns="0" rIns="0" bIns="0" rtlCol="0" anchor="t">
            <a:spAutoFit/>
          </a:bodyPr>
          <a:lstStyle/>
          <a:p>
            <a:pPr algn="ctr">
              <a:lnSpc>
                <a:spcPts val="2925"/>
              </a:lnSpc>
            </a:pPr>
            <a:r>
              <a:rPr lang="en-US" sz="2089">
                <a:solidFill>
                  <a:srgbClr val="000000"/>
                </a:solidFill>
                <a:latin typeface="Canva Sans Bold"/>
              </a:rPr>
              <a:t>Resized to </a:t>
            </a:r>
          </a:p>
          <a:p>
            <a:pPr algn="ctr">
              <a:lnSpc>
                <a:spcPts val="2925"/>
              </a:lnSpc>
            </a:pPr>
            <a:r>
              <a:rPr lang="en-US" sz="2089">
                <a:solidFill>
                  <a:srgbClr val="000000"/>
                </a:solidFill>
                <a:latin typeface="Canva Sans Bold"/>
              </a:rPr>
              <a:t>256x256</a:t>
            </a:r>
          </a:p>
        </p:txBody>
      </p:sp>
      <p:grpSp>
        <p:nvGrpSpPr>
          <p:cNvPr id="40" name="Group 40"/>
          <p:cNvGrpSpPr>
            <a:grpSpLocks noChangeAspect="1"/>
          </p:cNvGrpSpPr>
          <p:nvPr/>
        </p:nvGrpSpPr>
        <p:grpSpPr>
          <a:xfrm>
            <a:off x="12588705" y="1303047"/>
            <a:ext cx="3430451" cy="3272016"/>
            <a:chOff x="0" y="0"/>
            <a:chExt cx="6324600" cy="6032500"/>
          </a:xfrm>
        </p:grpSpPr>
        <p:sp>
          <p:nvSpPr>
            <p:cNvPr id="41" name="Freeform 41"/>
            <p:cNvSpPr/>
            <p:nvPr/>
          </p:nvSpPr>
          <p:spPr>
            <a:xfrm>
              <a:off x="1270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19"/>
              <a:stretch>
                <a:fillRect t="-2455" b="-2455"/>
              </a:stretch>
            </a:blipFill>
          </p:spPr>
        </p:sp>
        <p:sp>
          <p:nvSpPr>
            <p:cNvPr id="42" name="Freeform 42"/>
            <p:cNvSpPr/>
            <p:nvPr/>
          </p:nvSpPr>
          <p:spPr>
            <a:xfrm>
              <a:off x="1270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0"/>
              <a:stretch>
                <a:fillRect t="-2455" b="-2455"/>
              </a:stretch>
            </a:blipFill>
          </p:spPr>
        </p:sp>
        <p:sp>
          <p:nvSpPr>
            <p:cNvPr id="43" name="Freeform 43"/>
            <p:cNvSpPr/>
            <p:nvPr/>
          </p:nvSpPr>
          <p:spPr>
            <a:xfrm>
              <a:off x="32131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1"/>
              <a:stretch>
                <a:fillRect t="-2455" b="-2455"/>
              </a:stretch>
            </a:blipFill>
          </p:spPr>
        </p:sp>
        <p:sp>
          <p:nvSpPr>
            <p:cNvPr id="44" name="Freeform 44"/>
            <p:cNvSpPr/>
            <p:nvPr/>
          </p:nvSpPr>
          <p:spPr>
            <a:xfrm>
              <a:off x="32131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2"/>
              <a:stretch>
                <a:fillRect t="-2455" b="-2455"/>
              </a:stretch>
            </a:blipFill>
          </p:spPr>
        </p:sp>
        <p:sp>
          <p:nvSpPr>
            <p:cNvPr id="45" name="Freeform 45"/>
            <p:cNvSpPr/>
            <p:nvPr/>
          </p:nvSpPr>
          <p:spPr>
            <a:xfrm>
              <a:off x="0" y="0"/>
              <a:ext cx="6324600" cy="6032500"/>
            </a:xfrm>
            <a:custGeom>
              <a:avLst/>
              <a:gdLst/>
              <a:ahLst/>
              <a:cxnLst/>
              <a:rect l="l" t="t" r="r" b="b"/>
              <a:pathLst>
                <a:path w="6324600" h="6032500">
                  <a:moveTo>
                    <a:pt x="0" y="0"/>
                  </a:moveTo>
                  <a:lnTo>
                    <a:pt x="0" y="6032500"/>
                  </a:lnTo>
                  <a:lnTo>
                    <a:pt x="6324600" y="6032500"/>
                  </a:lnTo>
                  <a:lnTo>
                    <a:pt x="6324600" y="0"/>
                  </a:lnTo>
                  <a:lnTo>
                    <a:pt x="0" y="0"/>
                  </a:lnTo>
                  <a:close/>
                  <a:moveTo>
                    <a:pt x="6197600" y="2971800"/>
                  </a:moveTo>
                  <a:lnTo>
                    <a:pt x="3213100" y="2971800"/>
                  </a:lnTo>
                  <a:lnTo>
                    <a:pt x="3213100" y="127000"/>
                  </a:lnTo>
                  <a:lnTo>
                    <a:pt x="6197600" y="127000"/>
                  </a:lnTo>
                  <a:lnTo>
                    <a:pt x="6197600" y="2971800"/>
                  </a:lnTo>
                  <a:close/>
                  <a:moveTo>
                    <a:pt x="3111500" y="127000"/>
                  </a:moveTo>
                  <a:lnTo>
                    <a:pt x="3111500" y="2971800"/>
                  </a:lnTo>
                  <a:lnTo>
                    <a:pt x="127000" y="2971800"/>
                  </a:lnTo>
                  <a:lnTo>
                    <a:pt x="127000" y="127000"/>
                  </a:lnTo>
                  <a:lnTo>
                    <a:pt x="3111500" y="127000"/>
                  </a:lnTo>
                  <a:close/>
                  <a:moveTo>
                    <a:pt x="127000" y="5905500"/>
                  </a:moveTo>
                  <a:lnTo>
                    <a:pt x="127000" y="3073400"/>
                  </a:lnTo>
                  <a:lnTo>
                    <a:pt x="3111500" y="3073400"/>
                  </a:lnTo>
                  <a:lnTo>
                    <a:pt x="3111500" y="5905500"/>
                  </a:lnTo>
                  <a:lnTo>
                    <a:pt x="127000" y="5905500"/>
                  </a:lnTo>
                  <a:close/>
                  <a:moveTo>
                    <a:pt x="3213100" y="5905500"/>
                  </a:moveTo>
                  <a:lnTo>
                    <a:pt x="3213100" y="3073400"/>
                  </a:lnTo>
                  <a:lnTo>
                    <a:pt x="6197600" y="3073400"/>
                  </a:lnTo>
                  <a:lnTo>
                    <a:pt x="6197600" y="5905500"/>
                  </a:lnTo>
                  <a:lnTo>
                    <a:pt x="3213100" y="5905500"/>
                  </a:lnTo>
                  <a:close/>
                </a:path>
              </a:pathLst>
            </a:custGeom>
            <a:solidFill>
              <a:srgbClr val="020102"/>
            </a:solidFill>
          </p:spPr>
        </p:sp>
      </p:grpSp>
      <p:grpSp>
        <p:nvGrpSpPr>
          <p:cNvPr id="46" name="Group 46"/>
          <p:cNvGrpSpPr>
            <a:grpSpLocks noChangeAspect="1"/>
          </p:cNvGrpSpPr>
          <p:nvPr/>
        </p:nvGrpSpPr>
        <p:grpSpPr>
          <a:xfrm>
            <a:off x="12597956" y="5157956"/>
            <a:ext cx="3430451" cy="3272016"/>
            <a:chOff x="0" y="0"/>
            <a:chExt cx="6324600" cy="6032500"/>
          </a:xfrm>
        </p:grpSpPr>
        <p:sp>
          <p:nvSpPr>
            <p:cNvPr id="47" name="Freeform 47"/>
            <p:cNvSpPr/>
            <p:nvPr/>
          </p:nvSpPr>
          <p:spPr>
            <a:xfrm>
              <a:off x="1270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3"/>
              <a:stretch>
                <a:fillRect t="-2455" b="-2455"/>
              </a:stretch>
            </a:blipFill>
          </p:spPr>
        </p:sp>
        <p:sp>
          <p:nvSpPr>
            <p:cNvPr id="48" name="Freeform 48"/>
            <p:cNvSpPr/>
            <p:nvPr/>
          </p:nvSpPr>
          <p:spPr>
            <a:xfrm>
              <a:off x="1270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4"/>
              <a:stretch>
                <a:fillRect t="-2455" b="-2455"/>
              </a:stretch>
            </a:blipFill>
          </p:spPr>
        </p:sp>
        <p:sp>
          <p:nvSpPr>
            <p:cNvPr id="49" name="Freeform 49"/>
            <p:cNvSpPr/>
            <p:nvPr/>
          </p:nvSpPr>
          <p:spPr>
            <a:xfrm>
              <a:off x="32131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5"/>
              <a:stretch>
                <a:fillRect t="-2455" b="-2455"/>
              </a:stretch>
            </a:blipFill>
          </p:spPr>
        </p:sp>
        <p:sp>
          <p:nvSpPr>
            <p:cNvPr id="50" name="Freeform 50"/>
            <p:cNvSpPr/>
            <p:nvPr/>
          </p:nvSpPr>
          <p:spPr>
            <a:xfrm>
              <a:off x="32131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26"/>
              <a:stretch>
                <a:fillRect t="-2455" b="-2455"/>
              </a:stretch>
            </a:blipFill>
          </p:spPr>
        </p:sp>
        <p:sp>
          <p:nvSpPr>
            <p:cNvPr id="51" name="Freeform 51"/>
            <p:cNvSpPr/>
            <p:nvPr/>
          </p:nvSpPr>
          <p:spPr>
            <a:xfrm>
              <a:off x="0" y="0"/>
              <a:ext cx="6324600" cy="6032500"/>
            </a:xfrm>
            <a:custGeom>
              <a:avLst/>
              <a:gdLst/>
              <a:ahLst/>
              <a:cxnLst/>
              <a:rect l="l" t="t" r="r" b="b"/>
              <a:pathLst>
                <a:path w="6324600" h="6032500">
                  <a:moveTo>
                    <a:pt x="0" y="0"/>
                  </a:moveTo>
                  <a:lnTo>
                    <a:pt x="0" y="6032500"/>
                  </a:lnTo>
                  <a:lnTo>
                    <a:pt x="6324600" y="6032500"/>
                  </a:lnTo>
                  <a:lnTo>
                    <a:pt x="6324600" y="0"/>
                  </a:lnTo>
                  <a:lnTo>
                    <a:pt x="0" y="0"/>
                  </a:lnTo>
                  <a:close/>
                  <a:moveTo>
                    <a:pt x="6197600" y="2971800"/>
                  </a:moveTo>
                  <a:lnTo>
                    <a:pt x="3213100" y="2971800"/>
                  </a:lnTo>
                  <a:lnTo>
                    <a:pt x="3213100" y="127000"/>
                  </a:lnTo>
                  <a:lnTo>
                    <a:pt x="6197600" y="127000"/>
                  </a:lnTo>
                  <a:lnTo>
                    <a:pt x="6197600" y="2971800"/>
                  </a:lnTo>
                  <a:close/>
                  <a:moveTo>
                    <a:pt x="3111500" y="127000"/>
                  </a:moveTo>
                  <a:lnTo>
                    <a:pt x="3111500" y="2971800"/>
                  </a:lnTo>
                  <a:lnTo>
                    <a:pt x="127000" y="2971800"/>
                  </a:lnTo>
                  <a:lnTo>
                    <a:pt x="127000" y="127000"/>
                  </a:lnTo>
                  <a:lnTo>
                    <a:pt x="3111500" y="127000"/>
                  </a:lnTo>
                  <a:close/>
                  <a:moveTo>
                    <a:pt x="127000" y="5905500"/>
                  </a:moveTo>
                  <a:lnTo>
                    <a:pt x="127000" y="3073400"/>
                  </a:lnTo>
                  <a:lnTo>
                    <a:pt x="3111500" y="3073400"/>
                  </a:lnTo>
                  <a:lnTo>
                    <a:pt x="3111500" y="5905500"/>
                  </a:lnTo>
                  <a:lnTo>
                    <a:pt x="127000" y="5905500"/>
                  </a:lnTo>
                  <a:close/>
                  <a:moveTo>
                    <a:pt x="3213100" y="5905500"/>
                  </a:moveTo>
                  <a:lnTo>
                    <a:pt x="3213100" y="3073400"/>
                  </a:lnTo>
                  <a:lnTo>
                    <a:pt x="6197600" y="3073400"/>
                  </a:lnTo>
                  <a:lnTo>
                    <a:pt x="6197600" y="5905500"/>
                  </a:lnTo>
                  <a:lnTo>
                    <a:pt x="3213100" y="5905500"/>
                  </a:lnTo>
                  <a:close/>
                </a:path>
              </a:pathLst>
            </a:custGeom>
            <a:solidFill>
              <a:srgbClr val="020102"/>
            </a:solidFill>
          </p:spPr>
        </p:sp>
      </p:grpSp>
      <p:sp>
        <p:nvSpPr>
          <p:cNvPr id="52" name="AutoShape 52"/>
          <p:cNvSpPr/>
          <p:nvPr/>
        </p:nvSpPr>
        <p:spPr>
          <a:xfrm>
            <a:off x="11068095" y="3291182"/>
            <a:ext cx="1393761" cy="8192"/>
          </a:xfrm>
          <a:prstGeom prst="line">
            <a:avLst/>
          </a:prstGeom>
          <a:ln w="47625" cap="flat">
            <a:solidFill>
              <a:srgbClr val="020102"/>
            </a:solidFill>
            <a:prstDash val="solid"/>
            <a:headEnd type="none" w="sm" len="sm"/>
            <a:tailEnd type="arrow" w="med" len="sm"/>
          </a:ln>
        </p:spPr>
      </p:sp>
      <p:sp>
        <p:nvSpPr>
          <p:cNvPr id="53" name="AutoShape 53"/>
          <p:cNvSpPr/>
          <p:nvPr/>
        </p:nvSpPr>
        <p:spPr>
          <a:xfrm>
            <a:off x="11068095" y="6598394"/>
            <a:ext cx="1393761" cy="8192"/>
          </a:xfrm>
          <a:prstGeom prst="line">
            <a:avLst/>
          </a:prstGeom>
          <a:ln w="47625" cap="flat">
            <a:solidFill>
              <a:srgbClr val="020102"/>
            </a:solidFill>
            <a:prstDash val="solid"/>
            <a:headEnd type="none" w="sm" len="sm"/>
            <a:tailEnd type="arrow" w="med" len="sm"/>
          </a:ln>
        </p:spPr>
      </p:sp>
      <p:sp>
        <p:nvSpPr>
          <p:cNvPr id="54" name="TextBox 54"/>
          <p:cNvSpPr txBox="1"/>
          <p:nvPr/>
        </p:nvSpPr>
        <p:spPr>
          <a:xfrm>
            <a:off x="12597956" y="4612816"/>
            <a:ext cx="3635355" cy="353251"/>
          </a:xfrm>
          <a:prstGeom prst="rect">
            <a:avLst/>
          </a:prstGeom>
        </p:spPr>
        <p:txBody>
          <a:bodyPr lIns="0" tIns="0" rIns="0" bIns="0" rtlCol="0" anchor="t">
            <a:spAutoFit/>
          </a:bodyPr>
          <a:lstStyle/>
          <a:p>
            <a:pPr algn="ctr">
              <a:lnSpc>
                <a:spcPts val="2808"/>
              </a:lnSpc>
            </a:pPr>
            <a:r>
              <a:rPr lang="en-US" sz="2006">
                <a:solidFill>
                  <a:srgbClr val="000000"/>
                </a:solidFill>
                <a:latin typeface="Canva Sans Bold"/>
              </a:rPr>
              <a:t>RGB CLAHE + MIRNET</a:t>
            </a:r>
          </a:p>
        </p:txBody>
      </p:sp>
      <p:sp>
        <p:nvSpPr>
          <p:cNvPr id="55" name="TextBox 55"/>
          <p:cNvSpPr txBox="1"/>
          <p:nvPr/>
        </p:nvSpPr>
        <p:spPr>
          <a:xfrm>
            <a:off x="12597956" y="8572848"/>
            <a:ext cx="3635355" cy="353251"/>
          </a:xfrm>
          <a:prstGeom prst="rect">
            <a:avLst/>
          </a:prstGeom>
        </p:spPr>
        <p:txBody>
          <a:bodyPr lIns="0" tIns="0" rIns="0" bIns="0" rtlCol="0" anchor="t">
            <a:spAutoFit/>
          </a:bodyPr>
          <a:lstStyle/>
          <a:p>
            <a:pPr algn="ctr">
              <a:lnSpc>
                <a:spcPts val="2808"/>
              </a:lnSpc>
            </a:pPr>
            <a:r>
              <a:rPr lang="en-US" sz="2006">
                <a:solidFill>
                  <a:srgbClr val="000000"/>
                </a:solidFill>
                <a:latin typeface="Canva Sans Bold"/>
              </a:rPr>
              <a:t>RGB CLAHE + MSR</a:t>
            </a:r>
          </a:p>
        </p:txBody>
      </p:sp>
      <p:grpSp>
        <p:nvGrpSpPr>
          <p:cNvPr id="56" name="Group 56"/>
          <p:cNvGrpSpPr/>
          <p:nvPr/>
        </p:nvGrpSpPr>
        <p:grpSpPr>
          <a:xfrm>
            <a:off x="349614" y="279022"/>
            <a:ext cx="16672787" cy="9259810"/>
            <a:chOff x="0" y="0"/>
            <a:chExt cx="5458488" cy="3031561"/>
          </a:xfrm>
        </p:grpSpPr>
        <p:sp>
          <p:nvSpPr>
            <p:cNvPr id="57" name="Freeform 57"/>
            <p:cNvSpPr/>
            <p:nvPr/>
          </p:nvSpPr>
          <p:spPr>
            <a:xfrm>
              <a:off x="0" y="0"/>
              <a:ext cx="5458488" cy="3031561"/>
            </a:xfrm>
            <a:custGeom>
              <a:avLst/>
              <a:gdLst/>
              <a:ahLst/>
              <a:cxnLst/>
              <a:rect l="l" t="t" r="r" b="b"/>
              <a:pathLst>
                <a:path w="5458488" h="3031561">
                  <a:moveTo>
                    <a:pt x="31111" y="0"/>
                  </a:moveTo>
                  <a:lnTo>
                    <a:pt x="5427377" y="0"/>
                  </a:lnTo>
                  <a:cubicBezTo>
                    <a:pt x="5435628" y="0"/>
                    <a:pt x="5443541" y="3278"/>
                    <a:pt x="5449376" y="9112"/>
                  </a:cubicBezTo>
                  <a:cubicBezTo>
                    <a:pt x="5455210" y="14947"/>
                    <a:pt x="5458488" y="22860"/>
                    <a:pt x="5458488" y="31111"/>
                  </a:cubicBezTo>
                  <a:lnTo>
                    <a:pt x="5458488" y="3000450"/>
                  </a:lnTo>
                  <a:cubicBezTo>
                    <a:pt x="5458488" y="3008701"/>
                    <a:pt x="5455210" y="3016614"/>
                    <a:pt x="5449376" y="3022448"/>
                  </a:cubicBezTo>
                  <a:cubicBezTo>
                    <a:pt x="5443541" y="3028283"/>
                    <a:pt x="5435628" y="3031561"/>
                    <a:pt x="5427377" y="3031561"/>
                  </a:cubicBezTo>
                  <a:lnTo>
                    <a:pt x="31111" y="3031561"/>
                  </a:lnTo>
                  <a:cubicBezTo>
                    <a:pt x="13929" y="3031561"/>
                    <a:pt x="0" y="3017632"/>
                    <a:pt x="0" y="3000450"/>
                  </a:cubicBezTo>
                  <a:lnTo>
                    <a:pt x="0" y="31111"/>
                  </a:lnTo>
                  <a:cubicBezTo>
                    <a:pt x="0" y="22860"/>
                    <a:pt x="3278" y="14947"/>
                    <a:pt x="9112" y="9112"/>
                  </a:cubicBezTo>
                  <a:cubicBezTo>
                    <a:pt x="14947" y="3278"/>
                    <a:pt x="22860" y="0"/>
                    <a:pt x="31111" y="0"/>
                  </a:cubicBezTo>
                  <a:close/>
                </a:path>
              </a:pathLst>
            </a:custGeom>
            <a:solidFill>
              <a:srgbClr val="000000">
                <a:alpha val="0"/>
              </a:srgbClr>
            </a:solidFill>
            <a:ln w="9525">
              <a:solidFill>
                <a:srgbClr val="000000"/>
              </a:solidFill>
            </a:ln>
          </p:spPr>
        </p:sp>
        <p:sp>
          <p:nvSpPr>
            <p:cNvPr id="58" name="TextBox 58"/>
            <p:cNvSpPr txBox="1"/>
            <p:nvPr/>
          </p:nvSpPr>
          <p:spPr>
            <a:xfrm>
              <a:off x="0" y="-38100"/>
              <a:ext cx="812800" cy="850900"/>
            </a:xfrm>
            <a:prstGeom prst="rect">
              <a:avLst/>
            </a:prstGeom>
          </p:spPr>
          <p:txBody>
            <a:bodyPr lIns="40867" tIns="40867" rIns="40867" bIns="40867" rtlCol="0" anchor="ctr"/>
            <a:lstStyle/>
            <a:p>
              <a:pPr algn="ctr">
                <a:lnSpc>
                  <a:spcPts val="3413"/>
                </a:lnSpc>
              </a:pPr>
              <a:endParaRPr/>
            </a:p>
          </p:txBody>
        </p:sp>
      </p:grpSp>
      <p:sp>
        <p:nvSpPr>
          <p:cNvPr id="59" name="TextBox 58">
            <a:extLst>
              <a:ext uri="{FF2B5EF4-FFF2-40B4-BE49-F238E27FC236}">
                <a16:creationId xmlns:a16="http://schemas.microsoft.com/office/drawing/2014/main" id="{5F84DBC2-2F40-BC86-3DDD-8E40108125FF}"/>
              </a:ext>
            </a:extLst>
          </p:cNvPr>
          <p:cNvSpPr txBox="1"/>
          <p:nvPr/>
        </p:nvSpPr>
        <p:spPr>
          <a:xfrm>
            <a:off x="1905000" y="9044466"/>
            <a:ext cx="4683680" cy="369332"/>
          </a:xfrm>
          <a:prstGeom prst="rect">
            <a:avLst/>
          </a:prstGeom>
          <a:noFill/>
        </p:spPr>
        <p:txBody>
          <a:bodyPr wrap="square" rtlCol="0">
            <a:spAutoFit/>
          </a:bodyPr>
          <a:lstStyle/>
          <a:p>
            <a:pPr algn="ctr"/>
            <a:r>
              <a:rPr lang="en-IN" b="1" dirty="0"/>
              <a:t>IMAGE PREPARATION</a:t>
            </a:r>
          </a:p>
        </p:txBody>
      </p:sp>
      <p:sp>
        <p:nvSpPr>
          <p:cNvPr id="60" name="TextBox 59">
            <a:extLst>
              <a:ext uri="{FF2B5EF4-FFF2-40B4-BE49-F238E27FC236}">
                <a16:creationId xmlns:a16="http://schemas.microsoft.com/office/drawing/2014/main" id="{96D982B5-3BCD-42EC-256C-61AFF1D0F735}"/>
              </a:ext>
            </a:extLst>
          </p:cNvPr>
          <p:cNvSpPr txBox="1"/>
          <p:nvPr/>
        </p:nvSpPr>
        <p:spPr>
          <a:xfrm>
            <a:off x="7496600" y="8720226"/>
            <a:ext cx="4683680" cy="369332"/>
          </a:xfrm>
          <a:prstGeom prst="rect">
            <a:avLst/>
          </a:prstGeom>
          <a:noFill/>
        </p:spPr>
        <p:txBody>
          <a:bodyPr wrap="square" rtlCol="0">
            <a:spAutoFit/>
          </a:bodyPr>
          <a:lstStyle/>
          <a:p>
            <a:pPr algn="ctr"/>
            <a:r>
              <a:rPr lang="en-IN" b="1" dirty="0"/>
              <a:t>RGB CLAHE</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86EB8D3-9338-9514-401A-6BE4CC5A8D50}"/>
              </a:ext>
            </a:extLst>
          </p:cNvPr>
          <p:cNvPicPr>
            <a:picLocks noChangeAspect="1"/>
          </p:cNvPicPr>
          <p:nvPr/>
        </p:nvPicPr>
        <p:blipFill>
          <a:blip r:embed="rId2"/>
          <a:srcRect l="10365" r="745"/>
          <a:stretch>
            <a:fillRect/>
          </a:stretch>
        </p:blipFill>
        <p:spPr>
          <a:xfrm>
            <a:off x="0" y="0"/>
            <a:ext cx="18288000" cy="10287000"/>
          </a:xfrm>
          <a:prstGeom prst="rect">
            <a:avLst/>
          </a:prstGeom>
        </p:spPr>
      </p:pic>
      <p:pic>
        <p:nvPicPr>
          <p:cNvPr id="2" name="image9.png">
            <a:extLst>
              <a:ext uri="{FF2B5EF4-FFF2-40B4-BE49-F238E27FC236}">
                <a16:creationId xmlns:a16="http://schemas.microsoft.com/office/drawing/2014/main" id="{60DE1CD3-DA93-3A5F-4172-7DC6A8A9D1F2}"/>
              </a:ext>
            </a:extLst>
          </p:cNvPr>
          <p:cNvPicPr/>
          <p:nvPr/>
        </p:nvPicPr>
        <p:blipFill>
          <a:blip r:embed="rId3"/>
          <a:srcRect/>
          <a:stretch>
            <a:fillRect/>
          </a:stretch>
        </p:blipFill>
        <p:spPr>
          <a:xfrm>
            <a:off x="2286000" y="1036637"/>
            <a:ext cx="9266237" cy="4102100"/>
          </a:xfrm>
          <a:prstGeom prst="rect">
            <a:avLst/>
          </a:prstGeom>
          <a:ln/>
        </p:spPr>
      </p:pic>
      <p:pic>
        <p:nvPicPr>
          <p:cNvPr id="3" name="image7.png">
            <a:extLst>
              <a:ext uri="{FF2B5EF4-FFF2-40B4-BE49-F238E27FC236}">
                <a16:creationId xmlns:a16="http://schemas.microsoft.com/office/drawing/2014/main" id="{E78D8CA2-E231-9F8E-21A7-59618EAE12F0}"/>
              </a:ext>
            </a:extLst>
          </p:cNvPr>
          <p:cNvPicPr/>
          <p:nvPr/>
        </p:nvPicPr>
        <p:blipFill>
          <a:blip r:embed="rId4"/>
          <a:srcRect/>
          <a:stretch>
            <a:fillRect/>
          </a:stretch>
        </p:blipFill>
        <p:spPr>
          <a:xfrm>
            <a:off x="2314574" y="5600700"/>
            <a:ext cx="9261475" cy="3886200"/>
          </a:xfrm>
          <a:prstGeom prst="rect">
            <a:avLst/>
          </a:prstGeom>
          <a:ln/>
        </p:spPr>
      </p:pic>
      <p:sp>
        <p:nvSpPr>
          <p:cNvPr id="4" name="TextBox 3">
            <a:extLst>
              <a:ext uri="{FF2B5EF4-FFF2-40B4-BE49-F238E27FC236}">
                <a16:creationId xmlns:a16="http://schemas.microsoft.com/office/drawing/2014/main" id="{2240461E-692B-8946-B411-E808C9436680}"/>
              </a:ext>
            </a:extLst>
          </p:cNvPr>
          <p:cNvSpPr txBox="1"/>
          <p:nvPr/>
        </p:nvSpPr>
        <p:spPr>
          <a:xfrm>
            <a:off x="12420600" y="3125787"/>
            <a:ext cx="5867400" cy="523220"/>
          </a:xfrm>
          <a:prstGeom prst="rect">
            <a:avLst/>
          </a:prstGeom>
          <a:noFill/>
        </p:spPr>
        <p:txBody>
          <a:bodyPr wrap="square" rtlCol="0">
            <a:spAutoFit/>
          </a:bodyPr>
          <a:lstStyle/>
          <a:p>
            <a:r>
              <a:rPr lang="en-IN" sz="2800" b="1" dirty="0"/>
              <a:t>RGB CLAHE + MSR</a:t>
            </a:r>
          </a:p>
        </p:txBody>
      </p:sp>
      <p:sp>
        <p:nvSpPr>
          <p:cNvPr id="5" name="TextBox 4">
            <a:extLst>
              <a:ext uri="{FF2B5EF4-FFF2-40B4-BE49-F238E27FC236}">
                <a16:creationId xmlns:a16="http://schemas.microsoft.com/office/drawing/2014/main" id="{F16E560E-6299-73FE-CA5A-6A6440C07C65}"/>
              </a:ext>
            </a:extLst>
          </p:cNvPr>
          <p:cNvSpPr txBox="1"/>
          <p:nvPr/>
        </p:nvSpPr>
        <p:spPr>
          <a:xfrm>
            <a:off x="12415837" y="7359134"/>
            <a:ext cx="5867400" cy="523220"/>
          </a:xfrm>
          <a:prstGeom prst="rect">
            <a:avLst/>
          </a:prstGeom>
          <a:noFill/>
        </p:spPr>
        <p:txBody>
          <a:bodyPr wrap="square" rtlCol="0">
            <a:spAutoFit/>
          </a:bodyPr>
          <a:lstStyle/>
          <a:p>
            <a:r>
              <a:rPr lang="en-IN" sz="2800" b="1" dirty="0"/>
              <a:t>RGB CLAHE + MIRNET</a:t>
            </a:r>
          </a:p>
        </p:txBody>
      </p:sp>
    </p:spTree>
    <p:extLst>
      <p:ext uri="{BB962C8B-B14F-4D97-AF65-F5344CB8AC3E}">
        <p14:creationId xmlns:p14="http://schemas.microsoft.com/office/powerpoint/2010/main" val="314012272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nvGraphicFramePr>
        <p:xfrm>
          <a:off x="1028700" y="3331031"/>
          <a:ext cx="16230600" cy="5908220"/>
        </p:xfrm>
        <a:graphic>
          <a:graphicData uri="http://schemas.openxmlformats.org/drawingml/2006/table">
            <a:tbl>
              <a:tblPr/>
              <a:tblGrid>
                <a:gridCol w="16230600">
                  <a:extLst>
                    <a:ext uri="{9D8B030D-6E8A-4147-A177-3AD203B41FA5}">
                      <a16:colId xmlns:a16="http://schemas.microsoft.com/office/drawing/2014/main" val="20000"/>
                    </a:ext>
                  </a:extLst>
                </a:gridCol>
              </a:tblGrid>
              <a:tr h="1022472">
                <a:tc>
                  <a:txBody>
                    <a:bodyPr/>
                    <a:lstStyle/>
                    <a:p>
                      <a:pPr algn="ctr">
                        <a:lnSpc>
                          <a:spcPts val="4200"/>
                        </a:lnSpc>
                        <a:defRPr/>
                      </a:pPr>
                      <a:r>
                        <a:rPr lang="en-US" sz="3000">
                          <a:solidFill>
                            <a:srgbClr val="000000"/>
                          </a:solidFill>
                          <a:latin typeface="Kollektif Bold"/>
                        </a:rPr>
                        <a:t>SMOTE and TomekLinks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85748">
                <a:tc>
                  <a:txBody>
                    <a:bodyPr/>
                    <a:lstStyle/>
                    <a:p>
                      <a:pPr marL="604519" lvl="1" indent="-302260" algn="l">
                        <a:lnSpc>
                          <a:spcPts val="3919"/>
                        </a:lnSpc>
                        <a:buFont typeface="Arial"/>
                        <a:buChar char="•"/>
                        <a:defRPr/>
                      </a:pPr>
                      <a:r>
                        <a:rPr lang="en-US" sz="2799">
                          <a:solidFill>
                            <a:srgbClr val="000000"/>
                          </a:solidFill>
                          <a:latin typeface="Nunito 1"/>
                        </a:rPr>
                        <a:t>SMOTE and Tomek Links is sequentially applied to the dataset</a:t>
                      </a:r>
                      <a:endParaRPr lang="en-US" sz="1100"/>
                    </a:p>
                    <a:p>
                      <a:pPr marL="604519" lvl="1" indent="-302260">
                        <a:lnSpc>
                          <a:spcPts val="3919"/>
                        </a:lnSpc>
                        <a:buFont typeface="Arial"/>
                        <a:buChar char="•"/>
                      </a:pPr>
                      <a:r>
                        <a:rPr lang="en-US" sz="2799">
                          <a:solidFill>
                            <a:srgbClr val="000000"/>
                          </a:solidFill>
                          <a:latin typeface="Nunito 1"/>
                        </a:rPr>
                        <a:t>SMOTE oversamples majority classes</a:t>
                      </a:r>
                    </a:p>
                    <a:p>
                      <a:pPr marL="604519" lvl="1" indent="-302260">
                        <a:lnSpc>
                          <a:spcPts val="3919"/>
                        </a:lnSpc>
                        <a:buFont typeface="Arial"/>
                        <a:buChar char="•"/>
                      </a:pPr>
                      <a:r>
                        <a:rPr lang="en-US" sz="2799">
                          <a:solidFill>
                            <a:srgbClr val="000000"/>
                          </a:solidFill>
                          <a:latin typeface="Nunito 1"/>
                        </a:rPr>
                        <a:t>TomekLinks undersamples minority classes</a:t>
                      </a:r>
                    </a:p>
                    <a:p>
                      <a:pPr>
                        <a:lnSpc>
                          <a:spcPts val="3919"/>
                        </a:lnSpc>
                      </a:pPr>
                      <a:endParaRPr lang="en-US" sz="2799">
                        <a:solidFill>
                          <a:srgbClr val="000000"/>
                        </a:solidFill>
                        <a:latin typeface="Nunito 1"/>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847725"/>
            <a:ext cx="8637748" cy="1552575"/>
          </a:xfrm>
          <a:prstGeom prst="rect">
            <a:avLst/>
          </a:prstGeom>
        </p:spPr>
        <p:txBody>
          <a:bodyPr lIns="0" tIns="0" rIns="0" bIns="0" rtlCol="0" anchor="t">
            <a:spAutoFit/>
          </a:bodyPr>
          <a:lstStyle/>
          <a:p>
            <a:pPr>
              <a:lnSpc>
                <a:spcPts val="10800"/>
              </a:lnSpc>
            </a:pPr>
            <a:r>
              <a:rPr lang="en-US" sz="9000" dirty="0">
                <a:solidFill>
                  <a:srgbClr val="000000"/>
                </a:solidFill>
                <a:latin typeface="Kollektif"/>
              </a:rPr>
              <a:t>Class Imbalance</a:t>
            </a:r>
          </a:p>
        </p:txBody>
      </p:sp>
      <p:sp>
        <p:nvSpPr>
          <p:cNvPr id="5" name="TextBox 5"/>
          <p:cNvSpPr txBox="1"/>
          <p:nvPr/>
        </p:nvSpPr>
        <p:spPr>
          <a:xfrm>
            <a:off x="11513528" y="149733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1371600" y="2624148"/>
            <a:ext cx="4468187" cy="6777027"/>
          </a:xfrm>
          <a:custGeom>
            <a:avLst/>
            <a:gdLst/>
            <a:ahLst/>
            <a:cxnLst/>
            <a:rect l="l" t="t" r="r" b="b"/>
            <a:pathLst>
              <a:path w="4468187" h="6777027">
                <a:moveTo>
                  <a:pt x="0" y="0"/>
                </a:moveTo>
                <a:lnTo>
                  <a:pt x="4468186" y="0"/>
                </a:lnTo>
                <a:lnTo>
                  <a:pt x="4468186" y="6777027"/>
                </a:lnTo>
                <a:lnTo>
                  <a:pt x="0" y="6777027"/>
                </a:lnTo>
                <a:lnTo>
                  <a:pt x="0" y="0"/>
                </a:lnTo>
                <a:close/>
              </a:path>
            </a:pathLst>
          </a:custGeom>
          <a:blipFill>
            <a:blip r:embed="rId2"/>
            <a:stretch>
              <a:fillRect/>
            </a:stretch>
          </a:blipFill>
        </p:spPr>
      </p:sp>
      <p:sp>
        <p:nvSpPr>
          <p:cNvPr id="3" name="Freeform 3"/>
          <p:cNvSpPr/>
          <p:nvPr/>
        </p:nvSpPr>
        <p:spPr>
          <a:xfrm>
            <a:off x="12188695" y="6120335"/>
            <a:ext cx="4363386" cy="3605986"/>
          </a:xfrm>
          <a:custGeom>
            <a:avLst/>
            <a:gdLst/>
            <a:ahLst/>
            <a:cxnLst/>
            <a:rect l="l" t="t" r="r" b="b"/>
            <a:pathLst>
              <a:path w="4363386" h="3605986">
                <a:moveTo>
                  <a:pt x="0" y="0"/>
                </a:moveTo>
                <a:lnTo>
                  <a:pt x="4363386" y="0"/>
                </a:lnTo>
                <a:lnTo>
                  <a:pt x="4363386" y="3605986"/>
                </a:lnTo>
                <a:lnTo>
                  <a:pt x="0" y="3605986"/>
                </a:lnTo>
                <a:lnTo>
                  <a:pt x="0" y="0"/>
                </a:lnTo>
                <a:close/>
              </a:path>
            </a:pathLst>
          </a:custGeom>
          <a:blipFill>
            <a:blip r:embed="rId3"/>
            <a:stretch>
              <a:fillRect r="-8634"/>
            </a:stretch>
          </a:blipFill>
        </p:spPr>
      </p:sp>
      <p:sp>
        <p:nvSpPr>
          <p:cNvPr id="4" name="Freeform 4"/>
          <p:cNvSpPr/>
          <p:nvPr/>
        </p:nvSpPr>
        <p:spPr>
          <a:xfrm>
            <a:off x="12188695" y="1949929"/>
            <a:ext cx="4363386" cy="3766291"/>
          </a:xfrm>
          <a:custGeom>
            <a:avLst/>
            <a:gdLst/>
            <a:ahLst/>
            <a:cxnLst/>
            <a:rect l="l" t="t" r="r" b="b"/>
            <a:pathLst>
              <a:path w="4363386" h="3766291">
                <a:moveTo>
                  <a:pt x="0" y="0"/>
                </a:moveTo>
                <a:lnTo>
                  <a:pt x="4363386" y="0"/>
                </a:lnTo>
                <a:lnTo>
                  <a:pt x="4363386" y="3766291"/>
                </a:lnTo>
                <a:lnTo>
                  <a:pt x="0" y="3766291"/>
                </a:lnTo>
                <a:lnTo>
                  <a:pt x="0" y="0"/>
                </a:lnTo>
                <a:close/>
              </a:path>
            </a:pathLst>
          </a:custGeom>
          <a:blipFill>
            <a:blip r:embed="rId4"/>
            <a:stretch>
              <a:fillRect/>
            </a:stretch>
          </a:blipFill>
        </p:spPr>
      </p:sp>
      <p:sp>
        <p:nvSpPr>
          <p:cNvPr id="5" name="TextBox 5"/>
          <p:cNvSpPr txBox="1"/>
          <p:nvPr/>
        </p:nvSpPr>
        <p:spPr>
          <a:xfrm>
            <a:off x="1028700" y="847725"/>
            <a:ext cx="8637748" cy="1552575"/>
          </a:xfrm>
          <a:prstGeom prst="rect">
            <a:avLst/>
          </a:prstGeom>
        </p:spPr>
        <p:txBody>
          <a:bodyPr lIns="0" tIns="0" rIns="0" bIns="0" rtlCol="0" anchor="t">
            <a:spAutoFit/>
          </a:bodyPr>
          <a:lstStyle/>
          <a:p>
            <a:pPr>
              <a:lnSpc>
                <a:spcPts val="10800"/>
              </a:lnSpc>
            </a:pPr>
            <a:r>
              <a:rPr lang="en-US" sz="9000">
                <a:solidFill>
                  <a:srgbClr val="000000"/>
                </a:solidFill>
                <a:latin typeface="Kollektif"/>
              </a:rPr>
              <a:t>Class Imbalance</a:t>
            </a:r>
          </a:p>
        </p:txBody>
      </p:sp>
      <p:pic>
        <p:nvPicPr>
          <p:cNvPr id="7" name="Picture 6">
            <a:extLst>
              <a:ext uri="{FF2B5EF4-FFF2-40B4-BE49-F238E27FC236}">
                <a16:creationId xmlns:a16="http://schemas.microsoft.com/office/drawing/2014/main" id="{692626B4-3772-0D56-2D13-9D60D33304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0" y="3286125"/>
            <a:ext cx="2438400" cy="2438400"/>
          </a:xfrm>
          <a:prstGeom prst="rect">
            <a:avLst/>
          </a:prstGeom>
        </p:spPr>
      </p:pic>
      <p:pic>
        <p:nvPicPr>
          <p:cNvPr id="9" name="Picture 8">
            <a:extLst>
              <a:ext uri="{FF2B5EF4-FFF2-40B4-BE49-F238E27FC236}">
                <a16:creationId xmlns:a16="http://schemas.microsoft.com/office/drawing/2014/main" id="{56123195-49C6-EE26-F63F-1A165A885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7000875"/>
            <a:ext cx="2438400" cy="2438400"/>
          </a:xfrm>
          <a:prstGeom prst="rect">
            <a:avLst/>
          </a:prstGeom>
        </p:spPr>
      </p:pic>
      <p:sp>
        <p:nvSpPr>
          <p:cNvPr id="10" name="TextBox 9">
            <a:extLst>
              <a:ext uri="{FF2B5EF4-FFF2-40B4-BE49-F238E27FC236}">
                <a16:creationId xmlns:a16="http://schemas.microsoft.com/office/drawing/2014/main" id="{8DE982E9-F0F9-2B2F-B7D0-090F73C1D9C3}"/>
              </a:ext>
            </a:extLst>
          </p:cNvPr>
          <p:cNvSpPr txBox="1"/>
          <p:nvPr/>
        </p:nvSpPr>
        <p:spPr>
          <a:xfrm>
            <a:off x="8077200" y="5905500"/>
            <a:ext cx="2057400" cy="646331"/>
          </a:xfrm>
          <a:prstGeom prst="rect">
            <a:avLst/>
          </a:prstGeom>
          <a:noFill/>
        </p:spPr>
        <p:txBody>
          <a:bodyPr wrap="square" rtlCol="0">
            <a:spAutoFit/>
          </a:bodyPr>
          <a:lstStyle/>
          <a:p>
            <a:r>
              <a:rPr lang="en-IN" dirty="0"/>
              <a:t>43_right.jpg : AMD + Glaucoma</a:t>
            </a:r>
          </a:p>
        </p:txBody>
      </p:sp>
      <p:sp>
        <p:nvSpPr>
          <p:cNvPr id="11" name="TextBox 10">
            <a:extLst>
              <a:ext uri="{FF2B5EF4-FFF2-40B4-BE49-F238E27FC236}">
                <a16:creationId xmlns:a16="http://schemas.microsoft.com/office/drawing/2014/main" id="{08558061-5633-71E0-1EEF-0698F97C7D93}"/>
              </a:ext>
            </a:extLst>
          </p:cNvPr>
          <p:cNvSpPr txBox="1"/>
          <p:nvPr/>
        </p:nvSpPr>
        <p:spPr>
          <a:xfrm>
            <a:off x="8077200" y="9511486"/>
            <a:ext cx="2667000" cy="369332"/>
          </a:xfrm>
          <a:prstGeom prst="rect">
            <a:avLst/>
          </a:prstGeom>
          <a:noFill/>
        </p:spPr>
        <p:txBody>
          <a:bodyPr wrap="square" rtlCol="0">
            <a:spAutoFit/>
          </a:bodyPr>
          <a:lstStyle/>
          <a:p>
            <a:r>
              <a:rPr lang="en-IN" dirty="0"/>
              <a:t>2883_right.jpg : Normal</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5287595" y="-344424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2"/>
            <a:stretch>
              <a:fillRect/>
            </a:stretch>
          </a:blipFill>
        </p:spPr>
      </p:sp>
      <p:sp>
        <p:nvSpPr>
          <p:cNvPr id="3" name="Freeform 3"/>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2"/>
            <a:stretch>
              <a:fillRect/>
            </a:stretch>
          </a:blipFill>
        </p:spPr>
      </p:sp>
      <p:sp>
        <p:nvSpPr>
          <p:cNvPr id="4" name="TextBox 4"/>
          <p:cNvSpPr txBox="1"/>
          <p:nvPr/>
        </p:nvSpPr>
        <p:spPr>
          <a:xfrm>
            <a:off x="1028700" y="847725"/>
            <a:ext cx="9305777" cy="1552575"/>
          </a:xfrm>
          <a:prstGeom prst="rect">
            <a:avLst/>
          </a:prstGeom>
        </p:spPr>
        <p:txBody>
          <a:bodyPr lIns="0" tIns="0" rIns="0" bIns="0" rtlCol="0" anchor="t">
            <a:spAutoFit/>
          </a:bodyPr>
          <a:lstStyle/>
          <a:p>
            <a:pPr>
              <a:lnSpc>
                <a:spcPts val="10800"/>
              </a:lnSpc>
            </a:pPr>
            <a:r>
              <a:rPr lang="en-US" sz="9000">
                <a:solidFill>
                  <a:srgbClr val="000000"/>
                </a:solidFill>
                <a:latin typeface="Kollektif"/>
              </a:rPr>
              <a:t>Transfer Learning</a:t>
            </a:r>
          </a:p>
        </p:txBody>
      </p:sp>
      <p:sp>
        <p:nvSpPr>
          <p:cNvPr id="5" name="TextBox 5"/>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
        <p:nvSpPr>
          <p:cNvPr id="6" name="TextBox 6"/>
          <p:cNvSpPr txBox="1"/>
          <p:nvPr/>
        </p:nvSpPr>
        <p:spPr>
          <a:xfrm>
            <a:off x="1904665" y="2754760"/>
            <a:ext cx="14478670" cy="8297080"/>
          </a:xfrm>
          <a:prstGeom prst="rect">
            <a:avLst/>
          </a:prstGeom>
        </p:spPr>
        <p:txBody>
          <a:bodyPr lIns="0" tIns="0" rIns="0" bIns="0" rtlCol="0" anchor="t">
            <a:spAutoFit/>
          </a:bodyPr>
          <a:lstStyle/>
          <a:p>
            <a:pPr marL="917146" lvl="1" indent="-458573" algn="just">
              <a:lnSpc>
                <a:spcPts val="5947"/>
              </a:lnSpc>
              <a:buFont typeface="Arial"/>
              <a:buChar char="•"/>
            </a:pPr>
            <a:r>
              <a:rPr lang="en-US" sz="4248" dirty="0">
                <a:solidFill>
                  <a:srgbClr val="000000"/>
                </a:solidFill>
                <a:latin typeface="Nunito 1"/>
              </a:rPr>
              <a:t>Pre-trained model is trained on a large dataset for a specific task.</a:t>
            </a:r>
          </a:p>
          <a:p>
            <a:pPr marL="917146" lvl="1" indent="-458573" algn="just">
              <a:lnSpc>
                <a:spcPts val="5947"/>
              </a:lnSpc>
              <a:buFont typeface="Arial"/>
              <a:buChar char="•"/>
            </a:pPr>
            <a:r>
              <a:rPr lang="en-US" sz="4248" dirty="0">
                <a:solidFill>
                  <a:srgbClr val="000000"/>
                </a:solidFill>
                <a:latin typeface="Nunito 1"/>
              </a:rPr>
              <a:t>A starting point for learning.</a:t>
            </a:r>
          </a:p>
          <a:p>
            <a:pPr marL="917146" lvl="1" indent="-458573" algn="just">
              <a:lnSpc>
                <a:spcPts val="5947"/>
              </a:lnSpc>
              <a:buFont typeface="Arial"/>
              <a:buChar char="•"/>
            </a:pPr>
            <a:r>
              <a:rPr lang="en-US" sz="4248" dirty="0">
                <a:solidFill>
                  <a:srgbClr val="000000"/>
                </a:solidFill>
                <a:latin typeface="Nunito 1"/>
              </a:rPr>
              <a:t>Avoids training a model from scratch for the new task.</a:t>
            </a:r>
          </a:p>
          <a:p>
            <a:pPr marL="917146" lvl="1" indent="-458573">
              <a:lnSpc>
                <a:spcPts val="5947"/>
              </a:lnSpc>
              <a:buFont typeface="Arial"/>
              <a:buChar char="•"/>
            </a:pPr>
            <a:r>
              <a:rPr lang="en-US" sz="4248" dirty="0">
                <a:solidFill>
                  <a:srgbClr val="000000"/>
                </a:solidFill>
                <a:latin typeface="Nunito 1"/>
              </a:rPr>
              <a:t>Leverages the existing knowledge to accelerate learning and improve performance.</a:t>
            </a:r>
          </a:p>
          <a:p>
            <a:pPr marL="917146" lvl="1" indent="-458573" algn="just">
              <a:lnSpc>
                <a:spcPts val="5947"/>
              </a:lnSpc>
              <a:buFont typeface="Arial"/>
              <a:buChar char="•"/>
            </a:pPr>
            <a:r>
              <a:rPr lang="en-US" sz="4248" dirty="0">
                <a:solidFill>
                  <a:srgbClr val="000000"/>
                </a:solidFill>
                <a:latin typeface="Nunito 1"/>
              </a:rPr>
              <a:t>Enables faster convergence and better generalization on the new task.</a:t>
            </a:r>
          </a:p>
          <a:p>
            <a:pPr algn="just">
              <a:lnSpc>
                <a:spcPts val="5947"/>
              </a:lnSpc>
            </a:pPr>
            <a:endParaRPr lang="en-US" sz="4248" dirty="0">
              <a:solidFill>
                <a:srgbClr val="000000"/>
              </a:solidFill>
              <a:latin typeface="Nunito 1"/>
            </a:endParaRPr>
          </a:p>
          <a:p>
            <a:pPr algn="ctr">
              <a:lnSpc>
                <a:spcPts val="5947"/>
              </a:lnSpc>
            </a:pPr>
            <a:endParaRPr lang="en-US" sz="4248" dirty="0">
              <a:solidFill>
                <a:srgbClr val="000000"/>
              </a:solidFill>
              <a:latin typeface="Nunito 1"/>
            </a:endParaRPr>
          </a:p>
          <a:p>
            <a:pPr algn="ctr">
              <a:lnSpc>
                <a:spcPts val="5947"/>
              </a:lnSpc>
              <a:spcBef>
                <a:spcPct val="0"/>
              </a:spcBef>
            </a:pPr>
            <a:endParaRPr lang="en-US" sz="4248" dirty="0">
              <a:solidFill>
                <a:srgbClr val="000000"/>
              </a:solidFill>
              <a:latin typeface="Nunito 1"/>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9525" y="3761"/>
            <a:ext cx="18288000" cy="10287000"/>
          </a:xfrm>
          <a:prstGeom prst="rect">
            <a:avLst/>
          </a:prstGeom>
        </p:spPr>
      </p:pic>
      <p:grpSp>
        <p:nvGrpSpPr>
          <p:cNvPr id="3" name="Group 3"/>
          <p:cNvGrpSpPr/>
          <p:nvPr/>
        </p:nvGrpSpPr>
        <p:grpSpPr>
          <a:xfrm>
            <a:off x="1547782" y="1009800"/>
            <a:ext cx="14997590" cy="8248500"/>
            <a:chOff x="-259794" y="-166876"/>
            <a:chExt cx="19996785" cy="10998000"/>
          </a:xfrm>
        </p:grpSpPr>
        <p:grpSp>
          <p:nvGrpSpPr>
            <p:cNvPr id="4" name="Group 4"/>
            <p:cNvGrpSpPr/>
            <p:nvPr/>
          </p:nvGrpSpPr>
          <p:grpSpPr>
            <a:xfrm>
              <a:off x="4456417" y="2747155"/>
              <a:ext cx="6738051" cy="5907728"/>
              <a:chOff x="0" y="-38100"/>
              <a:chExt cx="1482250" cy="1299594"/>
            </a:xfrm>
          </p:grpSpPr>
          <p:sp>
            <p:nvSpPr>
              <p:cNvPr id="5" name="Freeform 5"/>
              <p:cNvSpPr/>
              <p:nvPr/>
            </p:nvSpPr>
            <p:spPr>
              <a:xfrm>
                <a:off x="0" y="0"/>
                <a:ext cx="1482250" cy="1261494"/>
              </a:xfrm>
              <a:custGeom>
                <a:avLst/>
                <a:gdLst/>
                <a:ahLst/>
                <a:cxnLst/>
                <a:rect l="l" t="t" r="r" b="b"/>
                <a:pathLst>
                  <a:path w="1482250" h="1261494">
                    <a:moveTo>
                      <a:pt x="67597" y="0"/>
                    </a:moveTo>
                    <a:lnTo>
                      <a:pt x="1414653" y="0"/>
                    </a:lnTo>
                    <a:cubicBezTo>
                      <a:pt x="1432581" y="0"/>
                      <a:pt x="1449774" y="7122"/>
                      <a:pt x="1462451" y="19799"/>
                    </a:cubicBezTo>
                    <a:cubicBezTo>
                      <a:pt x="1475128" y="32476"/>
                      <a:pt x="1482250" y="49669"/>
                      <a:pt x="1482250" y="67597"/>
                    </a:cubicBezTo>
                    <a:lnTo>
                      <a:pt x="1482250" y="1193897"/>
                    </a:lnTo>
                    <a:cubicBezTo>
                      <a:pt x="1482250" y="1231230"/>
                      <a:pt x="1451986" y="1261494"/>
                      <a:pt x="1414653" y="1261494"/>
                    </a:cubicBezTo>
                    <a:lnTo>
                      <a:pt x="67597" y="1261494"/>
                    </a:lnTo>
                    <a:cubicBezTo>
                      <a:pt x="49669" y="1261494"/>
                      <a:pt x="32476" y="1254372"/>
                      <a:pt x="19799" y="1241695"/>
                    </a:cubicBezTo>
                    <a:cubicBezTo>
                      <a:pt x="7122" y="1229018"/>
                      <a:pt x="0" y="1211825"/>
                      <a:pt x="0" y="1193897"/>
                    </a:cubicBezTo>
                    <a:lnTo>
                      <a:pt x="0" y="67597"/>
                    </a:lnTo>
                    <a:cubicBezTo>
                      <a:pt x="0" y="30264"/>
                      <a:pt x="30264" y="0"/>
                      <a:pt x="67597" y="0"/>
                    </a:cubicBezTo>
                    <a:close/>
                  </a:path>
                </a:pathLst>
              </a:custGeom>
              <a:solidFill>
                <a:srgbClr val="E0CA81"/>
              </a:solidFill>
              <a:ln w="19050">
                <a:solidFill>
                  <a:srgbClr val="000000"/>
                </a:solidFill>
              </a:ln>
            </p:spPr>
          </p:sp>
          <p:sp>
            <p:nvSpPr>
              <p:cNvPr id="6" name="TextBox 6"/>
              <p:cNvSpPr txBox="1"/>
              <p:nvPr/>
            </p:nvSpPr>
            <p:spPr>
              <a:xfrm>
                <a:off x="0" y="-38100"/>
                <a:ext cx="812800" cy="850900"/>
              </a:xfrm>
              <a:prstGeom prst="rect">
                <a:avLst/>
              </a:prstGeom>
            </p:spPr>
            <p:txBody>
              <a:bodyPr lIns="51748" tIns="51748" rIns="51748" bIns="51748" rtlCol="0" anchor="ctr"/>
              <a:lstStyle/>
              <a:p>
                <a:pPr algn="ctr">
                  <a:lnSpc>
                    <a:spcPts val="2659"/>
                  </a:lnSpc>
                </a:pPr>
                <a:endParaRPr/>
              </a:p>
            </p:txBody>
          </p:sp>
        </p:grpSp>
        <p:grpSp>
          <p:nvGrpSpPr>
            <p:cNvPr id="7" name="Group 7"/>
            <p:cNvGrpSpPr/>
            <p:nvPr/>
          </p:nvGrpSpPr>
          <p:grpSpPr>
            <a:xfrm>
              <a:off x="7597832" y="3030867"/>
              <a:ext cx="3059490" cy="2599678"/>
              <a:chOff x="0" y="-66675"/>
              <a:chExt cx="673033" cy="571882"/>
            </a:xfrm>
          </p:grpSpPr>
          <p:sp>
            <p:nvSpPr>
              <p:cNvPr id="8" name="Freeform 8"/>
              <p:cNvSpPr/>
              <p:nvPr/>
            </p:nvSpPr>
            <p:spPr>
              <a:xfrm>
                <a:off x="0" y="0"/>
                <a:ext cx="673033" cy="425752"/>
              </a:xfrm>
              <a:custGeom>
                <a:avLst/>
                <a:gdLst/>
                <a:ahLst/>
                <a:cxnLst/>
                <a:rect l="l" t="t" r="r" b="b"/>
                <a:pathLst>
                  <a:path w="673033" h="425752">
                    <a:moveTo>
                      <a:pt x="148872" y="0"/>
                    </a:moveTo>
                    <a:lnTo>
                      <a:pt x="524161" y="0"/>
                    </a:lnTo>
                    <a:cubicBezTo>
                      <a:pt x="606381" y="0"/>
                      <a:pt x="673033" y="66652"/>
                      <a:pt x="673033" y="148872"/>
                    </a:cubicBezTo>
                    <a:lnTo>
                      <a:pt x="673033" y="276880"/>
                    </a:lnTo>
                    <a:cubicBezTo>
                      <a:pt x="673033" y="359100"/>
                      <a:pt x="606381" y="425752"/>
                      <a:pt x="524161" y="425752"/>
                    </a:cubicBezTo>
                    <a:lnTo>
                      <a:pt x="148872" y="425752"/>
                    </a:lnTo>
                    <a:cubicBezTo>
                      <a:pt x="66652" y="425752"/>
                      <a:pt x="0" y="359100"/>
                      <a:pt x="0" y="276880"/>
                    </a:cubicBezTo>
                    <a:lnTo>
                      <a:pt x="0" y="148872"/>
                    </a:lnTo>
                    <a:cubicBezTo>
                      <a:pt x="0" y="66652"/>
                      <a:pt x="66652" y="0"/>
                      <a:pt x="148872" y="0"/>
                    </a:cubicBezTo>
                    <a:close/>
                  </a:path>
                </a:pathLst>
              </a:custGeom>
              <a:solidFill>
                <a:srgbClr val="FFFFFF"/>
              </a:solidFill>
            </p:spPr>
          </p:sp>
          <p:sp>
            <p:nvSpPr>
              <p:cNvPr id="9" name="TextBox 9"/>
              <p:cNvSpPr txBox="1"/>
              <p:nvPr/>
            </p:nvSpPr>
            <p:spPr>
              <a:xfrm>
                <a:off x="0" y="-66675"/>
                <a:ext cx="669419" cy="571882"/>
              </a:xfrm>
              <a:prstGeom prst="rect">
                <a:avLst/>
              </a:prstGeom>
            </p:spPr>
            <p:txBody>
              <a:bodyPr lIns="51748" tIns="51748" rIns="51748" bIns="51748" rtlCol="0" anchor="ctr"/>
              <a:lstStyle/>
              <a:p>
                <a:pPr algn="ctr">
                  <a:lnSpc>
                    <a:spcPts val="4619"/>
                  </a:lnSpc>
                </a:pPr>
                <a:r>
                  <a:rPr lang="en-US" sz="3299" dirty="0">
                    <a:solidFill>
                      <a:srgbClr val="8B6148"/>
                    </a:solidFill>
                    <a:latin typeface="Canva Sans Bold"/>
                  </a:rPr>
                  <a:t>VGG16</a:t>
                </a:r>
              </a:p>
            </p:txBody>
          </p:sp>
        </p:grpSp>
        <p:grpSp>
          <p:nvGrpSpPr>
            <p:cNvPr id="10" name="Group 10"/>
            <p:cNvGrpSpPr/>
            <p:nvPr/>
          </p:nvGrpSpPr>
          <p:grpSpPr>
            <a:xfrm>
              <a:off x="7743723" y="6082411"/>
              <a:ext cx="3059490" cy="2537223"/>
              <a:chOff x="0" y="-57150"/>
              <a:chExt cx="673033" cy="558143"/>
            </a:xfrm>
          </p:grpSpPr>
          <p:sp>
            <p:nvSpPr>
              <p:cNvPr id="11" name="Freeform 11"/>
              <p:cNvSpPr/>
              <p:nvPr/>
            </p:nvSpPr>
            <p:spPr>
              <a:xfrm>
                <a:off x="0" y="0"/>
                <a:ext cx="673033" cy="425752"/>
              </a:xfrm>
              <a:custGeom>
                <a:avLst/>
                <a:gdLst/>
                <a:ahLst/>
                <a:cxnLst/>
                <a:rect l="l" t="t" r="r" b="b"/>
                <a:pathLst>
                  <a:path w="673033" h="425752">
                    <a:moveTo>
                      <a:pt x="148872" y="0"/>
                    </a:moveTo>
                    <a:lnTo>
                      <a:pt x="524161" y="0"/>
                    </a:lnTo>
                    <a:cubicBezTo>
                      <a:pt x="606381" y="0"/>
                      <a:pt x="673033" y="66652"/>
                      <a:pt x="673033" y="148872"/>
                    </a:cubicBezTo>
                    <a:lnTo>
                      <a:pt x="673033" y="276880"/>
                    </a:lnTo>
                    <a:cubicBezTo>
                      <a:pt x="673033" y="359100"/>
                      <a:pt x="606381" y="425752"/>
                      <a:pt x="524161" y="425752"/>
                    </a:cubicBezTo>
                    <a:lnTo>
                      <a:pt x="148872" y="425752"/>
                    </a:lnTo>
                    <a:cubicBezTo>
                      <a:pt x="66652" y="425752"/>
                      <a:pt x="0" y="359100"/>
                      <a:pt x="0" y="276880"/>
                    </a:cubicBezTo>
                    <a:lnTo>
                      <a:pt x="0" y="148872"/>
                    </a:lnTo>
                    <a:cubicBezTo>
                      <a:pt x="0" y="66652"/>
                      <a:pt x="66652" y="0"/>
                      <a:pt x="148872" y="0"/>
                    </a:cubicBezTo>
                    <a:close/>
                  </a:path>
                </a:pathLst>
              </a:custGeom>
              <a:solidFill>
                <a:srgbClr val="FFFFFF"/>
              </a:solidFill>
            </p:spPr>
          </p:sp>
          <p:sp>
            <p:nvSpPr>
              <p:cNvPr id="12" name="TextBox 12"/>
              <p:cNvSpPr txBox="1"/>
              <p:nvPr/>
            </p:nvSpPr>
            <p:spPr>
              <a:xfrm>
                <a:off x="0" y="-57150"/>
                <a:ext cx="673033" cy="558143"/>
              </a:xfrm>
              <a:prstGeom prst="rect">
                <a:avLst/>
              </a:prstGeom>
            </p:spPr>
            <p:txBody>
              <a:bodyPr lIns="51748" tIns="51748" rIns="51748" bIns="51748" rtlCol="0" anchor="ctr"/>
              <a:lstStyle/>
              <a:p>
                <a:pPr algn="ctr">
                  <a:lnSpc>
                    <a:spcPts val="4479"/>
                  </a:lnSpc>
                </a:pPr>
                <a:r>
                  <a:rPr lang="en-US" sz="3199" dirty="0">
                    <a:solidFill>
                      <a:srgbClr val="715330"/>
                    </a:solidFill>
                    <a:latin typeface="Canva Sans Bold"/>
                  </a:rPr>
                  <a:t>RESNET50</a:t>
                </a:r>
              </a:p>
            </p:txBody>
          </p:sp>
        </p:grpSp>
        <p:grpSp>
          <p:nvGrpSpPr>
            <p:cNvPr id="13" name="Group 13"/>
            <p:cNvGrpSpPr/>
            <p:nvPr/>
          </p:nvGrpSpPr>
          <p:grpSpPr>
            <a:xfrm>
              <a:off x="15748283" y="2694317"/>
              <a:ext cx="3988708" cy="6113888"/>
              <a:chOff x="0" y="0"/>
              <a:chExt cx="870728" cy="1334652"/>
            </a:xfrm>
          </p:grpSpPr>
          <p:sp>
            <p:nvSpPr>
              <p:cNvPr id="14" name="Freeform 14"/>
              <p:cNvSpPr/>
              <p:nvPr/>
            </p:nvSpPr>
            <p:spPr>
              <a:xfrm>
                <a:off x="0" y="0"/>
                <a:ext cx="870728" cy="1334652"/>
              </a:xfrm>
              <a:custGeom>
                <a:avLst/>
                <a:gdLst/>
                <a:ahLst/>
                <a:cxnLst/>
                <a:rect l="l" t="t" r="r" b="b"/>
                <a:pathLst>
                  <a:path w="870728" h="1334652">
                    <a:moveTo>
                      <a:pt x="114190" y="0"/>
                    </a:moveTo>
                    <a:lnTo>
                      <a:pt x="756538" y="0"/>
                    </a:lnTo>
                    <a:cubicBezTo>
                      <a:pt x="786823" y="0"/>
                      <a:pt x="815868" y="12031"/>
                      <a:pt x="837283" y="33446"/>
                    </a:cubicBezTo>
                    <a:cubicBezTo>
                      <a:pt x="858698" y="54860"/>
                      <a:pt x="870728" y="83905"/>
                      <a:pt x="870728" y="114190"/>
                    </a:cubicBezTo>
                    <a:lnTo>
                      <a:pt x="870728" y="1220461"/>
                    </a:lnTo>
                    <a:cubicBezTo>
                      <a:pt x="870728" y="1250746"/>
                      <a:pt x="858698" y="1279791"/>
                      <a:pt x="837283" y="1301206"/>
                    </a:cubicBezTo>
                    <a:cubicBezTo>
                      <a:pt x="815868" y="1322621"/>
                      <a:pt x="786823" y="1334652"/>
                      <a:pt x="756538" y="1334652"/>
                    </a:cubicBezTo>
                    <a:lnTo>
                      <a:pt x="114190" y="1334652"/>
                    </a:lnTo>
                    <a:cubicBezTo>
                      <a:pt x="83905" y="1334652"/>
                      <a:pt x="54860" y="1322621"/>
                      <a:pt x="33446" y="1301206"/>
                    </a:cubicBezTo>
                    <a:cubicBezTo>
                      <a:pt x="12031" y="1279791"/>
                      <a:pt x="0" y="1250746"/>
                      <a:pt x="0" y="1220461"/>
                    </a:cubicBezTo>
                    <a:lnTo>
                      <a:pt x="0" y="114190"/>
                    </a:lnTo>
                    <a:cubicBezTo>
                      <a:pt x="0" y="83905"/>
                      <a:pt x="12031" y="54860"/>
                      <a:pt x="33446" y="33446"/>
                    </a:cubicBezTo>
                    <a:cubicBezTo>
                      <a:pt x="54860" y="12031"/>
                      <a:pt x="83905" y="0"/>
                      <a:pt x="114190" y="0"/>
                    </a:cubicBezTo>
                    <a:close/>
                  </a:path>
                </a:pathLst>
              </a:custGeom>
              <a:solidFill>
                <a:srgbClr val="EFC276"/>
              </a:solidFill>
              <a:ln w="19050">
                <a:solidFill>
                  <a:srgbClr val="EFC276"/>
                </a:solid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354894" y="4629849"/>
              <a:ext cx="4739522" cy="2191686"/>
              <a:chOff x="0" y="-57150"/>
              <a:chExt cx="1042609" cy="482132"/>
            </a:xfrm>
          </p:grpSpPr>
          <p:sp>
            <p:nvSpPr>
              <p:cNvPr id="17" name="Freeform 17"/>
              <p:cNvSpPr/>
              <p:nvPr/>
            </p:nvSpPr>
            <p:spPr>
              <a:xfrm>
                <a:off x="0" y="0"/>
                <a:ext cx="1042608" cy="372115"/>
              </a:xfrm>
              <a:custGeom>
                <a:avLst/>
                <a:gdLst/>
                <a:ahLst/>
                <a:cxnLst/>
                <a:rect l="l" t="t" r="r" b="b"/>
                <a:pathLst>
                  <a:path w="1042608" h="372115">
                    <a:moveTo>
                      <a:pt x="96101" y="0"/>
                    </a:moveTo>
                    <a:lnTo>
                      <a:pt x="946507" y="0"/>
                    </a:lnTo>
                    <a:cubicBezTo>
                      <a:pt x="999583" y="0"/>
                      <a:pt x="1042608" y="43026"/>
                      <a:pt x="1042608" y="96101"/>
                    </a:cubicBezTo>
                    <a:lnTo>
                      <a:pt x="1042608" y="276014"/>
                    </a:lnTo>
                    <a:cubicBezTo>
                      <a:pt x="1042608" y="301501"/>
                      <a:pt x="1032484" y="325945"/>
                      <a:pt x="1014461" y="343967"/>
                    </a:cubicBezTo>
                    <a:cubicBezTo>
                      <a:pt x="996439" y="361990"/>
                      <a:pt x="971995" y="372115"/>
                      <a:pt x="946507" y="372115"/>
                    </a:cubicBezTo>
                    <a:lnTo>
                      <a:pt x="96101" y="372115"/>
                    </a:lnTo>
                    <a:cubicBezTo>
                      <a:pt x="43026" y="372115"/>
                      <a:pt x="0" y="329089"/>
                      <a:pt x="0" y="276014"/>
                    </a:cubicBezTo>
                    <a:lnTo>
                      <a:pt x="0" y="96101"/>
                    </a:lnTo>
                    <a:cubicBezTo>
                      <a:pt x="0" y="43026"/>
                      <a:pt x="43026" y="0"/>
                      <a:pt x="96101" y="0"/>
                    </a:cubicBezTo>
                    <a:close/>
                  </a:path>
                </a:pathLst>
              </a:custGeom>
              <a:solidFill>
                <a:srgbClr val="8C6148"/>
              </a:solidFill>
            </p:spPr>
          </p:sp>
          <p:sp>
            <p:nvSpPr>
              <p:cNvPr id="18" name="TextBox 18"/>
              <p:cNvSpPr txBox="1"/>
              <p:nvPr/>
            </p:nvSpPr>
            <p:spPr>
              <a:xfrm>
                <a:off x="0" y="-57150"/>
                <a:ext cx="1042609" cy="482132"/>
              </a:xfrm>
              <a:prstGeom prst="rect">
                <a:avLst/>
              </a:prstGeom>
            </p:spPr>
            <p:txBody>
              <a:bodyPr lIns="51748" tIns="51748" rIns="51748" bIns="51748" rtlCol="0" anchor="ctr"/>
              <a:lstStyle/>
              <a:p>
                <a:pPr algn="ctr">
                  <a:lnSpc>
                    <a:spcPts val="4479"/>
                  </a:lnSpc>
                </a:pPr>
                <a:r>
                  <a:rPr lang="en-US" sz="3199" dirty="0">
                    <a:solidFill>
                      <a:srgbClr val="FFFFFF"/>
                    </a:solidFill>
                    <a:latin typeface="Canva Sans"/>
                  </a:rPr>
                  <a:t>ImageNet Dataset</a:t>
                </a:r>
              </a:p>
            </p:txBody>
          </p:sp>
        </p:grpSp>
        <p:grpSp>
          <p:nvGrpSpPr>
            <p:cNvPr id="19" name="Group 19"/>
            <p:cNvGrpSpPr/>
            <p:nvPr/>
          </p:nvGrpSpPr>
          <p:grpSpPr>
            <a:xfrm>
              <a:off x="16247688" y="3030867"/>
              <a:ext cx="3075923" cy="2428350"/>
              <a:chOff x="0" y="-66675"/>
              <a:chExt cx="676648" cy="534193"/>
            </a:xfrm>
          </p:grpSpPr>
          <p:sp>
            <p:nvSpPr>
              <p:cNvPr id="20" name="Freeform 20"/>
              <p:cNvSpPr/>
              <p:nvPr/>
            </p:nvSpPr>
            <p:spPr>
              <a:xfrm>
                <a:off x="0" y="0"/>
                <a:ext cx="673033" cy="425752"/>
              </a:xfrm>
              <a:custGeom>
                <a:avLst/>
                <a:gdLst/>
                <a:ahLst/>
                <a:cxnLst/>
                <a:rect l="l" t="t" r="r" b="b"/>
                <a:pathLst>
                  <a:path w="673033" h="425752">
                    <a:moveTo>
                      <a:pt x="148872" y="0"/>
                    </a:moveTo>
                    <a:lnTo>
                      <a:pt x="524161" y="0"/>
                    </a:lnTo>
                    <a:cubicBezTo>
                      <a:pt x="606381" y="0"/>
                      <a:pt x="673033" y="66652"/>
                      <a:pt x="673033" y="148872"/>
                    </a:cubicBezTo>
                    <a:lnTo>
                      <a:pt x="673033" y="276880"/>
                    </a:lnTo>
                    <a:cubicBezTo>
                      <a:pt x="673033" y="359100"/>
                      <a:pt x="606381" y="425752"/>
                      <a:pt x="524161" y="425752"/>
                    </a:cubicBezTo>
                    <a:lnTo>
                      <a:pt x="148872" y="425752"/>
                    </a:lnTo>
                    <a:cubicBezTo>
                      <a:pt x="66652" y="425752"/>
                      <a:pt x="0" y="359100"/>
                      <a:pt x="0" y="276880"/>
                    </a:cubicBezTo>
                    <a:lnTo>
                      <a:pt x="0" y="148872"/>
                    </a:lnTo>
                    <a:cubicBezTo>
                      <a:pt x="0" y="66652"/>
                      <a:pt x="66652" y="0"/>
                      <a:pt x="148872" y="0"/>
                    </a:cubicBezTo>
                    <a:close/>
                  </a:path>
                </a:pathLst>
              </a:custGeom>
              <a:solidFill>
                <a:srgbClr val="FFFFFF"/>
              </a:solidFill>
            </p:spPr>
          </p:sp>
          <p:sp>
            <p:nvSpPr>
              <p:cNvPr id="21" name="TextBox 21"/>
              <p:cNvSpPr txBox="1"/>
              <p:nvPr/>
            </p:nvSpPr>
            <p:spPr>
              <a:xfrm>
                <a:off x="0" y="-66675"/>
                <a:ext cx="676648" cy="534193"/>
              </a:xfrm>
              <a:prstGeom prst="rect">
                <a:avLst/>
              </a:prstGeom>
            </p:spPr>
            <p:txBody>
              <a:bodyPr lIns="51748" tIns="51748" rIns="51748" bIns="51748" rtlCol="0" anchor="ctr"/>
              <a:lstStyle/>
              <a:p>
                <a:pPr algn="ctr">
                  <a:lnSpc>
                    <a:spcPts val="4619"/>
                  </a:lnSpc>
                </a:pPr>
                <a:r>
                  <a:rPr lang="en-US" sz="3299" dirty="0">
                    <a:solidFill>
                      <a:srgbClr val="8B6148"/>
                    </a:solidFill>
                    <a:latin typeface="Canva Sans Bold"/>
                  </a:rPr>
                  <a:t>VGG16</a:t>
                </a:r>
              </a:p>
            </p:txBody>
          </p:sp>
        </p:grpSp>
        <p:grpSp>
          <p:nvGrpSpPr>
            <p:cNvPr id="22" name="Group 22"/>
            <p:cNvGrpSpPr/>
            <p:nvPr/>
          </p:nvGrpSpPr>
          <p:grpSpPr>
            <a:xfrm>
              <a:off x="16264121" y="6342205"/>
              <a:ext cx="3059490" cy="1965071"/>
              <a:chOff x="0" y="-6528"/>
              <a:chExt cx="673033" cy="432280"/>
            </a:xfrm>
          </p:grpSpPr>
          <p:sp>
            <p:nvSpPr>
              <p:cNvPr id="23" name="Freeform 23"/>
              <p:cNvSpPr/>
              <p:nvPr/>
            </p:nvSpPr>
            <p:spPr>
              <a:xfrm>
                <a:off x="0" y="0"/>
                <a:ext cx="673033" cy="425752"/>
              </a:xfrm>
              <a:custGeom>
                <a:avLst/>
                <a:gdLst/>
                <a:ahLst/>
                <a:cxnLst/>
                <a:rect l="l" t="t" r="r" b="b"/>
                <a:pathLst>
                  <a:path w="673033" h="425752">
                    <a:moveTo>
                      <a:pt x="148872" y="0"/>
                    </a:moveTo>
                    <a:lnTo>
                      <a:pt x="524161" y="0"/>
                    </a:lnTo>
                    <a:cubicBezTo>
                      <a:pt x="606381" y="0"/>
                      <a:pt x="673033" y="66652"/>
                      <a:pt x="673033" y="148872"/>
                    </a:cubicBezTo>
                    <a:lnTo>
                      <a:pt x="673033" y="276880"/>
                    </a:lnTo>
                    <a:cubicBezTo>
                      <a:pt x="673033" y="359100"/>
                      <a:pt x="606381" y="425752"/>
                      <a:pt x="524161" y="425752"/>
                    </a:cubicBezTo>
                    <a:lnTo>
                      <a:pt x="148872" y="425752"/>
                    </a:lnTo>
                    <a:cubicBezTo>
                      <a:pt x="66652" y="425752"/>
                      <a:pt x="0" y="359100"/>
                      <a:pt x="0" y="276880"/>
                    </a:cubicBezTo>
                    <a:lnTo>
                      <a:pt x="0" y="148872"/>
                    </a:lnTo>
                    <a:cubicBezTo>
                      <a:pt x="0" y="66652"/>
                      <a:pt x="66652" y="0"/>
                      <a:pt x="148872" y="0"/>
                    </a:cubicBezTo>
                    <a:close/>
                  </a:path>
                </a:pathLst>
              </a:custGeom>
              <a:solidFill>
                <a:srgbClr val="FFFFFF"/>
              </a:solidFill>
            </p:spPr>
          </p:sp>
          <p:sp>
            <p:nvSpPr>
              <p:cNvPr id="24" name="TextBox 24"/>
              <p:cNvSpPr txBox="1"/>
              <p:nvPr/>
            </p:nvSpPr>
            <p:spPr>
              <a:xfrm>
                <a:off x="0" y="-6528"/>
                <a:ext cx="669418" cy="432280"/>
              </a:xfrm>
              <a:prstGeom prst="rect">
                <a:avLst/>
              </a:prstGeom>
            </p:spPr>
            <p:txBody>
              <a:bodyPr lIns="51748" tIns="51748" rIns="51748" bIns="51748" rtlCol="0" anchor="ctr"/>
              <a:lstStyle/>
              <a:p>
                <a:pPr algn="ctr">
                  <a:lnSpc>
                    <a:spcPts val="4479"/>
                  </a:lnSpc>
                </a:pPr>
                <a:r>
                  <a:rPr lang="en-US" sz="3199" dirty="0">
                    <a:solidFill>
                      <a:srgbClr val="715330"/>
                    </a:solidFill>
                    <a:latin typeface="Canva Sans Bold"/>
                  </a:rPr>
                  <a:t>RESNET50</a:t>
                </a:r>
              </a:p>
            </p:txBody>
          </p:sp>
        </p:grpSp>
        <p:sp>
          <p:nvSpPr>
            <p:cNvPr id="25" name="AutoShape 25"/>
            <p:cNvSpPr/>
            <p:nvPr/>
          </p:nvSpPr>
          <p:spPr>
            <a:xfrm>
              <a:off x="6580174" y="4301659"/>
              <a:ext cx="1017658" cy="0"/>
            </a:xfrm>
            <a:prstGeom prst="line">
              <a:avLst/>
            </a:prstGeom>
            <a:ln w="43951" cap="flat">
              <a:solidFill>
                <a:srgbClr val="FFFFFF"/>
              </a:solidFill>
              <a:prstDash val="solid"/>
              <a:headEnd type="none" w="sm" len="sm"/>
              <a:tailEnd type="arrow" w="med" len="sm"/>
            </a:ln>
          </p:spPr>
        </p:sp>
        <p:sp>
          <p:nvSpPr>
            <p:cNvPr id="26" name="AutoShape 26"/>
            <p:cNvSpPr/>
            <p:nvPr/>
          </p:nvSpPr>
          <p:spPr>
            <a:xfrm>
              <a:off x="6580174" y="7317602"/>
              <a:ext cx="1163549" cy="0"/>
            </a:xfrm>
            <a:prstGeom prst="line">
              <a:avLst/>
            </a:prstGeom>
            <a:ln w="43951" cap="flat">
              <a:solidFill>
                <a:srgbClr val="FFFFFF"/>
              </a:solidFill>
              <a:prstDash val="solid"/>
              <a:headEnd type="none" w="sm" len="sm"/>
              <a:tailEnd type="arrow" w="med" len="sm"/>
            </a:ln>
          </p:spPr>
        </p:sp>
        <p:grpSp>
          <p:nvGrpSpPr>
            <p:cNvPr id="27" name="Group 27"/>
            <p:cNvGrpSpPr/>
            <p:nvPr/>
          </p:nvGrpSpPr>
          <p:grpSpPr>
            <a:xfrm>
              <a:off x="11763104" y="2630131"/>
              <a:ext cx="2806139" cy="6788669"/>
              <a:chOff x="0" y="0"/>
              <a:chExt cx="640678" cy="1549941"/>
            </a:xfrm>
          </p:grpSpPr>
          <p:sp>
            <p:nvSpPr>
              <p:cNvPr id="28" name="Freeform 28"/>
              <p:cNvSpPr/>
              <p:nvPr/>
            </p:nvSpPr>
            <p:spPr>
              <a:xfrm>
                <a:off x="0" y="0"/>
                <a:ext cx="640678" cy="1549941"/>
              </a:xfrm>
              <a:custGeom>
                <a:avLst/>
                <a:gdLst/>
                <a:ahLst/>
                <a:cxnLst/>
                <a:rect l="l" t="t" r="r" b="b"/>
                <a:pathLst>
                  <a:path w="640678" h="1549941">
                    <a:moveTo>
                      <a:pt x="162313" y="0"/>
                    </a:moveTo>
                    <a:lnTo>
                      <a:pt x="478365" y="0"/>
                    </a:lnTo>
                    <a:cubicBezTo>
                      <a:pt x="568008" y="0"/>
                      <a:pt x="640678" y="72670"/>
                      <a:pt x="640678" y="162313"/>
                    </a:cubicBezTo>
                    <a:lnTo>
                      <a:pt x="640678" y="1387628"/>
                    </a:lnTo>
                    <a:cubicBezTo>
                      <a:pt x="640678" y="1477271"/>
                      <a:pt x="568008" y="1549941"/>
                      <a:pt x="478365" y="1549941"/>
                    </a:cubicBezTo>
                    <a:lnTo>
                      <a:pt x="162313" y="1549941"/>
                    </a:lnTo>
                    <a:cubicBezTo>
                      <a:pt x="72670" y="1549941"/>
                      <a:pt x="0" y="1477271"/>
                      <a:pt x="0" y="1387628"/>
                    </a:cubicBezTo>
                    <a:lnTo>
                      <a:pt x="0" y="162313"/>
                    </a:lnTo>
                    <a:cubicBezTo>
                      <a:pt x="0" y="72670"/>
                      <a:pt x="72670" y="0"/>
                      <a:pt x="162313" y="0"/>
                    </a:cubicBezTo>
                    <a:close/>
                  </a:path>
                </a:pathLst>
              </a:custGeom>
              <a:solidFill>
                <a:srgbClr val="000000">
                  <a:alpha val="0"/>
                </a:srgbClr>
              </a:solidFill>
              <a:ln w="38100">
                <a:solidFill>
                  <a:srgbClr val="000000"/>
                </a:solidFill>
              </a:ln>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rot="5400000">
              <a:off x="11872844" y="3209169"/>
              <a:ext cx="2586660" cy="2210418"/>
            </a:xfrm>
            <a:custGeom>
              <a:avLst/>
              <a:gdLst/>
              <a:ahLst/>
              <a:cxnLst/>
              <a:rect l="l" t="t" r="r" b="b"/>
              <a:pathLst>
                <a:path w="2586660" h="2210418">
                  <a:moveTo>
                    <a:pt x="0" y="0"/>
                  </a:moveTo>
                  <a:lnTo>
                    <a:pt x="2586660" y="0"/>
                  </a:lnTo>
                  <a:lnTo>
                    <a:pt x="2586660" y="2210419"/>
                  </a:lnTo>
                  <a:lnTo>
                    <a:pt x="0" y="22104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rot="5400000">
              <a:off x="11948973" y="6225113"/>
              <a:ext cx="2586660" cy="2210418"/>
            </a:xfrm>
            <a:custGeom>
              <a:avLst/>
              <a:gdLst/>
              <a:ahLst/>
              <a:cxnLst/>
              <a:rect l="l" t="t" r="r" b="b"/>
              <a:pathLst>
                <a:path w="2586660" h="2210418">
                  <a:moveTo>
                    <a:pt x="0" y="0"/>
                  </a:moveTo>
                  <a:lnTo>
                    <a:pt x="2586660" y="0"/>
                  </a:lnTo>
                  <a:lnTo>
                    <a:pt x="2586660" y="2210419"/>
                  </a:lnTo>
                  <a:lnTo>
                    <a:pt x="0" y="22104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AutoShape 32"/>
            <p:cNvSpPr/>
            <p:nvPr/>
          </p:nvSpPr>
          <p:spPr>
            <a:xfrm flipV="1">
              <a:off x="10657322" y="4292403"/>
              <a:ext cx="1134600" cy="9255"/>
            </a:xfrm>
            <a:prstGeom prst="line">
              <a:avLst/>
            </a:prstGeom>
            <a:ln w="43951" cap="flat">
              <a:solidFill>
                <a:srgbClr val="000000"/>
              </a:solidFill>
              <a:prstDash val="solid"/>
              <a:headEnd type="none" w="sm" len="sm"/>
              <a:tailEnd type="arrow" w="med" len="sm"/>
            </a:ln>
          </p:spPr>
        </p:sp>
        <p:sp>
          <p:nvSpPr>
            <p:cNvPr id="33" name="AutoShape 33"/>
            <p:cNvSpPr/>
            <p:nvPr/>
          </p:nvSpPr>
          <p:spPr>
            <a:xfrm flipV="1">
              <a:off x="10803214" y="7278672"/>
              <a:ext cx="988937" cy="31231"/>
            </a:xfrm>
            <a:prstGeom prst="line">
              <a:avLst/>
            </a:prstGeom>
            <a:ln w="43951" cap="flat">
              <a:solidFill>
                <a:srgbClr val="000000"/>
              </a:solidFill>
              <a:prstDash val="solid"/>
              <a:headEnd type="none" w="sm" len="sm"/>
              <a:tailEnd type="arrow" w="med" len="sm"/>
            </a:ln>
          </p:spPr>
        </p:sp>
        <p:sp>
          <p:nvSpPr>
            <p:cNvPr id="34" name="AutoShape 34"/>
            <p:cNvSpPr/>
            <p:nvPr/>
          </p:nvSpPr>
          <p:spPr>
            <a:xfrm flipV="1">
              <a:off x="14271383" y="4301659"/>
              <a:ext cx="1976305" cy="12720"/>
            </a:xfrm>
            <a:prstGeom prst="line">
              <a:avLst/>
            </a:prstGeom>
            <a:ln w="43951" cap="flat">
              <a:solidFill>
                <a:srgbClr val="000000"/>
              </a:solidFill>
              <a:prstDash val="solid"/>
              <a:headEnd type="none" w="sm" len="sm"/>
              <a:tailEnd type="arrow" w="med" len="sm"/>
            </a:ln>
          </p:spPr>
        </p:sp>
        <p:sp>
          <p:nvSpPr>
            <p:cNvPr id="35" name="AutoShape 35"/>
            <p:cNvSpPr/>
            <p:nvPr/>
          </p:nvSpPr>
          <p:spPr>
            <a:xfrm>
              <a:off x="14347512" y="7330322"/>
              <a:ext cx="1916609" cy="9255"/>
            </a:xfrm>
            <a:prstGeom prst="line">
              <a:avLst/>
            </a:prstGeom>
            <a:ln w="43951" cap="flat">
              <a:solidFill>
                <a:srgbClr val="000000"/>
              </a:solidFill>
              <a:prstDash val="solid"/>
              <a:headEnd type="none" w="sm" len="sm"/>
              <a:tailEnd type="arrow" w="med" len="sm"/>
            </a:ln>
          </p:spPr>
        </p:sp>
        <p:grpSp>
          <p:nvGrpSpPr>
            <p:cNvPr id="36" name="Group 36"/>
            <p:cNvGrpSpPr/>
            <p:nvPr/>
          </p:nvGrpSpPr>
          <p:grpSpPr>
            <a:xfrm rot="-5400000">
              <a:off x="-3334679" y="3801597"/>
              <a:ext cx="10104412" cy="3954642"/>
              <a:chOff x="0" y="-57150"/>
              <a:chExt cx="2222789" cy="869950"/>
            </a:xfrm>
          </p:grpSpPr>
          <p:sp>
            <p:nvSpPr>
              <p:cNvPr id="37" name="Freeform 37"/>
              <p:cNvSpPr/>
              <p:nvPr/>
            </p:nvSpPr>
            <p:spPr>
              <a:xfrm>
                <a:off x="0" y="0"/>
                <a:ext cx="2222788" cy="797372"/>
              </a:xfrm>
              <a:custGeom>
                <a:avLst/>
                <a:gdLst/>
                <a:ahLst/>
                <a:cxnLst/>
                <a:rect l="l" t="t" r="r" b="b"/>
                <a:pathLst>
                  <a:path w="2222788" h="797372">
                    <a:moveTo>
                      <a:pt x="45077" y="0"/>
                    </a:moveTo>
                    <a:lnTo>
                      <a:pt x="2177711" y="0"/>
                    </a:lnTo>
                    <a:cubicBezTo>
                      <a:pt x="2202606" y="0"/>
                      <a:pt x="2222788" y="20181"/>
                      <a:pt x="2222788" y="45077"/>
                    </a:cubicBezTo>
                    <a:lnTo>
                      <a:pt x="2222788" y="752295"/>
                    </a:lnTo>
                    <a:cubicBezTo>
                      <a:pt x="2222788" y="777191"/>
                      <a:pt x="2202606" y="797372"/>
                      <a:pt x="2177711" y="797372"/>
                    </a:cubicBezTo>
                    <a:lnTo>
                      <a:pt x="45077" y="797372"/>
                    </a:lnTo>
                    <a:cubicBezTo>
                      <a:pt x="33122" y="797372"/>
                      <a:pt x="21656" y="792623"/>
                      <a:pt x="13203" y="784169"/>
                    </a:cubicBezTo>
                    <a:cubicBezTo>
                      <a:pt x="4749" y="775716"/>
                      <a:pt x="0" y="764250"/>
                      <a:pt x="0" y="752295"/>
                    </a:cubicBezTo>
                    <a:lnTo>
                      <a:pt x="0" y="45077"/>
                    </a:lnTo>
                    <a:cubicBezTo>
                      <a:pt x="0" y="20181"/>
                      <a:pt x="20181" y="0"/>
                      <a:pt x="45077" y="0"/>
                    </a:cubicBezTo>
                    <a:close/>
                  </a:path>
                </a:pathLst>
              </a:custGeom>
              <a:solidFill>
                <a:srgbClr val="8C6148"/>
              </a:solidFill>
            </p:spPr>
          </p:sp>
          <p:sp>
            <p:nvSpPr>
              <p:cNvPr id="38" name="TextBox 38"/>
              <p:cNvSpPr txBox="1"/>
              <p:nvPr/>
            </p:nvSpPr>
            <p:spPr>
              <a:xfrm>
                <a:off x="0" y="-57150"/>
                <a:ext cx="2222789" cy="869950"/>
              </a:xfrm>
              <a:prstGeom prst="rect">
                <a:avLst/>
              </a:prstGeom>
            </p:spPr>
            <p:txBody>
              <a:bodyPr lIns="51748" tIns="51748" rIns="51748" bIns="51748" rtlCol="0" anchor="ctr"/>
              <a:lstStyle/>
              <a:p>
                <a:pPr algn="ctr">
                  <a:lnSpc>
                    <a:spcPts val="4479"/>
                  </a:lnSpc>
                </a:pPr>
                <a:r>
                  <a:rPr lang="en-US" sz="3199" dirty="0">
                    <a:solidFill>
                      <a:srgbClr val="FFFFFF"/>
                    </a:solidFill>
                    <a:latin typeface="Canva Sans Bold"/>
                  </a:rPr>
                  <a:t>Preprocessed Images</a:t>
                </a:r>
              </a:p>
              <a:p>
                <a:pPr algn="ctr">
                  <a:lnSpc>
                    <a:spcPts val="4479"/>
                  </a:lnSpc>
                </a:pPr>
                <a:r>
                  <a:rPr lang="en-US" sz="3199" dirty="0">
                    <a:solidFill>
                      <a:srgbClr val="FFFFFF"/>
                    </a:solidFill>
                    <a:latin typeface="Canva Sans Bold"/>
                  </a:rPr>
                  <a:t> (CLAHE+MSR &amp; CLAHE+MIRNET)  </a:t>
                </a:r>
              </a:p>
            </p:txBody>
          </p:sp>
        </p:grpSp>
        <p:sp>
          <p:nvSpPr>
            <p:cNvPr id="39" name="AutoShape 39"/>
            <p:cNvSpPr/>
            <p:nvPr/>
          </p:nvSpPr>
          <p:spPr>
            <a:xfrm>
              <a:off x="3624715" y="5778921"/>
              <a:ext cx="831702" cy="8696"/>
            </a:xfrm>
            <a:prstGeom prst="line">
              <a:avLst/>
            </a:prstGeom>
            <a:ln w="43951" cap="flat">
              <a:solidFill>
                <a:srgbClr val="000000"/>
              </a:solidFill>
              <a:prstDash val="solid"/>
              <a:headEnd type="none" w="sm" len="sm"/>
              <a:tailEnd type="arrow" w="med" len="sm"/>
            </a:ln>
          </p:spPr>
        </p:sp>
        <p:grpSp>
          <p:nvGrpSpPr>
            <p:cNvPr id="40" name="Group 40"/>
            <p:cNvGrpSpPr/>
            <p:nvPr/>
          </p:nvGrpSpPr>
          <p:grpSpPr>
            <a:xfrm>
              <a:off x="6273682" y="-166876"/>
              <a:ext cx="7772340" cy="1482264"/>
              <a:chOff x="0" y="-38100"/>
              <a:chExt cx="1774526" cy="338420"/>
            </a:xfrm>
          </p:grpSpPr>
          <p:sp>
            <p:nvSpPr>
              <p:cNvPr id="41" name="Freeform 41"/>
              <p:cNvSpPr/>
              <p:nvPr/>
            </p:nvSpPr>
            <p:spPr>
              <a:xfrm>
                <a:off x="0" y="0"/>
                <a:ext cx="1774526" cy="278142"/>
              </a:xfrm>
              <a:custGeom>
                <a:avLst/>
                <a:gdLst/>
                <a:ahLst/>
                <a:cxnLst/>
                <a:rect l="l" t="t" r="r" b="b"/>
                <a:pathLst>
                  <a:path w="1774526" h="278142">
                    <a:moveTo>
                      <a:pt x="58602" y="0"/>
                    </a:moveTo>
                    <a:lnTo>
                      <a:pt x="1715925" y="0"/>
                    </a:lnTo>
                    <a:cubicBezTo>
                      <a:pt x="1731467" y="0"/>
                      <a:pt x="1746372" y="6174"/>
                      <a:pt x="1757362" y="17164"/>
                    </a:cubicBezTo>
                    <a:cubicBezTo>
                      <a:pt x="1768352" y="28154"/>
                      <a:pt x="1774526" y="43060"/>
                      <a:pt x="1774526" y="58602"/>
                    </a:cubicBezTo>
                    <a:lnTo>
                      <a:pt x="1774526" y="219540"/>
                    </a:lnTo>
                    <a:cubicBezTo>
                      <a:pt x="1774526" y="235082"/>
                      <a:pt x="1768352" y="249988"/>
                      <a:pt x="1757362" y="260978"/>
                    </a:cubicBezTo>
                    <a:cubicBezTo>
                      <a:pt x="1746372" y="271968"/>
                      <a:pt x="1731467" y="278142"/>
                      <a:pt x="1715925" y="278142"/>
                    </a:cubicBezTo>
                    <a:lnTo>
                      <a:pt x="58602" y="278142"/>
                    </a:lnTo>
                    <a:cubicBezTo>
                      <a:pt x="43060" y="278142"/>
                      <a:pt x="28154" y="271968"/>
                      <a:pt x="17164" y="260978"/>
                    </a:cubicBezTo>
                    <a:cubicBezTo>
                      <a:pt x="6174" y="249988"/>
                      <a:pt x="0" y="235082"/>
                      <a:pt x="0" y="219540"/>
                    </a:cubicBezTo>
                    <a:lnTo>
                      <a:pt x="0" y="58602"/>
                    </a:lnTo>
                    <a:cubicBezTo>
                      <a:pt x="0" y="43060"/>
                      <a:pt x="6174" y="28154"/>
                      <a:pt x="17164" y="17164"/>
                    </a:cubicBezTo>
                    <a:cubicBezTo>
                      <a:pt x="28154" y="6174"/>
                      <a:pt x="43060" y="0"/>
                      <a:pt x="58602" y="0"/>
                    </a:cubicBezTo>
                    <a:close/>
                  </a:path>
                </a:pathLst>
              </a:custGeom>
              <a:solidFill>
                <a:srgbClr val="000000">
                  <a:alpha val="0"/>
                </a:srgbClr>
              </a:solidFill>
              <a:ln w="95250">
                <a:solidFill>
                  <a:srgbClr val="000000"/>
                </a:solidFill>
              </a:ln>
            </p:spPr>
          </p:sp>
          <p:sp>
            <p:nvSpPr>
              <p:cNvPr id="42" name="TextBox 42"/>
              <p:cNvSpPr txBox="1"/>
              <p:nvPr/>
            </p:nvSpPr>
            <p:spPr>
              <a:xfrm>
                <a:off x="0" y="-38100"/>
                <a:ext cx="1679617" cy="338420"/>
              </a:xfrm>
              <a:prstGeom prst="rect">
                <a:avLst/>
              </a:prstGeom>
            </p:spPr>
            <p:txBody>
              <a:bodyPr lIns="50800" tIns="50800" rIns="50800" bIns="50800" rtlCol="0" anchor="ctr"/>
              <a:lstStyle/>
              <a:p>
                <a:pPr algn="ctr">
                  <a:lnSpc>
                    <a:spcPts val="2925"/>
                  </a:lnSpc>
                </a:pPr>
                <a:r>
                  <a:rPr lang="en-US" sz="2089" dirty="0">
                    <a:solidFill>
                      <a:srgbClr val="020102"/>
                    </a:solidFill>
                    <a:latin typeface="Canva Sans Bold"/>
                  </a:rPr>
                  <a:t>KERAS TUNER FOR HYPERPARAMETERS</a:t>
                </a:r>
              </a:p>
            </p:txBody>
          </p:sp>
        </p:grpSp>
        <p:sp>
          <p:nvSpPr>
            <p:cNvPr id="43" name="TextBox 43"/>
            <p:cNvSpPr txBox="1"/>
            <p:nvPr/>
          </p:nvSpPr>
          <p:spPr>
            <a:xfrm>
              <a:off x="6359869" y="8779631"/>
              <a:ext cx="3305426" cy="400367"/>
            </a:xfrm>
            <a:prstGeom prst="rect">
              <a:avLst/>
            </a:prstGeom>
          </p:spPr>
          <p:txBody>
            <a:bodyPr wrap="square" lIns="0" tIns="0" rIns="0" bIns="0" rtlCol="0" anchor="t">
              <a:spAutoFit/>
            </a:bodyPr>
            <a:lstStyle/>
            <a:p>
              <a:pPr algn="ctr">
                <a:lnSpc>
                  <a:spcPts val="2531"/>
                </a:lnSpc>
              </a:pPr>
              <a:r>
                <a:rPr lang="en-US" sz="1808" dirty="0">
                  <a:solidFill>
                    <a:srgbClr val="000000"/>
                  </a:solidFill>
                  <a:latin typeface="Canva Sans Bold"/>
                </a:rPr>
                <a:t>Pretrained Models</a:t>
              </a:r>
            </a:p>
          </p:txBody>
        </p:sp>
        <p:sp>
          <p:nvSpPr>
            <p:cNvPr id="44" name="TextBox 44"/>
            <p:cNvSpPr txBox="1"/>
            <p:nvPr/>
          </p:nvSpPr>
          <p:spPr>
            <a:xfrm>
              <a:off x="10803214" y="9598992"/>
              <a:ext cx="4534186" cy="824383"/>
            </a:xfrm>
            <a:prstGeom prst="rect">
              <a:avLst/>
            </a:prstGeom>
          </p:spPr>
          <p:txBody>
            <a:bodyPr wrap="square" lIns="0" tIns="0" rIns="0" bIns="0" rtlCol="0" anchor="t">
              <a:spAutoFit/>
            </a:bodyPr>
            <a:lstStyle/>
            <a:p>
              <a:pPr algn="ctr">
                <a:lnSpc>
                  <a:spcPts val="2531"/>
                </a:lnSpc>
              </a:pPr>
              <a:r>
                <a:rPr lang="en-US" sz="1808" dirty="0">
                  <a:solidFill>
                    <a:srgbClr val="000000"/>
                  </a:solidFill>
                  <a:latin typeface="Canva Sans Bold"/>
                </a:rPr>
                <a:t>Customized top layers</a:t>
              </a:r>
            </a:p>
            <a:p>
              <a:pPr algn="ctr">
                <a:lnSpc>
                  <a:spcPts val="2531"/>
                </a:lnSpc>
              </a:pPr>
              <a:r>
                <a:rPr lang="en-US" sz="1808" dirty="0">
                  <a:solidFill>
                    <a:srgbClr val="000000"/>
                  </a:solidFill>
                  <a:latin typeface="Canva Sans Bold"/>
                </a:rPr>
                <a:t> with trainable parameters</a:t>
              </a:r>
            </a:p>
          </p:txBody>
        </p:sp>
        <p:sp>
          <p:nvSpPr>
            <p:cNvPr id="45" name="TextBox 45"/>
            <p:cNvSpPr txBox="1"/>
            <p:nvPr/>
          </p:nvSpPr>
          <p:spPr>
            <a:xfrm>
              <a:off x="16264122" y="9206583"/>
              <a:ext cx="2669600" cy="400367"/>
            </a:xfrm>
            <a:prstGeom prst="rect">
              <a:avLst/>
            </a:prstGeom>
          </p:spPr>
          <p:txBody>
            <a:bodyPr wrap="square" lIns="0" tIns="0" rIns="0" bIns="0" rtlCol="0" anchor="t">
              <a:spAutoFit/>
            </a:bodyPr>
            <a:lstStyle/>
            <a:p>
              <a:pPr algn="ctr">
                <a:lnSpc>
                  <a:spcPts val="2531"/>
                </a:lnSpc>
              </a:pPr>
              <a:r>
                <a:rPr lang="en-US" sz="1808" dirty="0">
                  <a:solidFill>
                    <a:srgbClr val="000000"/>
                  </a:solidFill>
                  <a:latin typeface="Canva Sans Bold"/>
                </a:rPr>
                <a:t>Trained Models</a:t>
              </a:r>
            </a:p>
          </p:txBody>
        </p:sp>
        <p:sp>
          <p:nvSpPr>
            <p:cNvPr id="46" name="AutoShape 46"/>
            <p:cNvSpPr/>
            <p:nvPr/>
          </p:nvSpPr>
          <p:spPr>
            <a:xfrm flipH="1" flipV="1">
              <a:off x="7825442" y="1225519"/>
              <a:ext cx="0" cy="1694832"/>
            </a:xfrm>
            <a:prstGeom prst="line">
              <a:avLst/>
            </a:prstGeom>
            <a:ln w="43951" cap="flat">
              <a:solidFill>
                <a:srgbClr val="000000"/>
              </a:solidFill>
              <a:prstDash val="solid"/>
              <a:headEnd type="none" w="sm" len="sm"/>
              <a:tailEnd type="arrow" w="med" len="sm"/>
            </a:ln>
          </p:spPr>
        </p:sp>
        <p:sp>
          <p:nvSpPr>
            <p:cNvPr id="47" name="AutoShape 47"/>
            <p:cNvSpPr/>
            <p:nvPr/>
          </p:nvSpPr>
          <p:spPr>
            <a:xfrm flipH="1">
              <a:off x="13166174" y="1225519"/>
              <a:ext cx="0" cy="1404612"/>
            </a:xfrm>
            <a:prstGeom prst="line">
              <a:avLst/>
            </a:prstGeom>
            <a:ln w="43951" cap="flat">
              <a:solidFill>
                <a:srgbClr val="000000"/>
              </a:solidFill>
              <a:prstDash val="solid"/>
              <a:headEnd type="none" w="sm" len="sm"/>
              <a:tailEnd type="arrow" w="med" len="sm"/>
            </a:ln>
          </p:spPr>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1028700" y="1458730"/>
            <a:ext cx="8364340" cy="7433807"/>
          </a:xfrm>
          <a:custGeom>
            <a:avLst/>
            <a:gdLst/>
            <a:ahLst/>
            <a:cxnLst/>
            <a:rect l="l" t="t" r="r" b="b"/>
            <a:pathLst>
              <a:path w="8364340" h="7433807">
                <a:moveTo>
                  <a:pt x="0" y="0"/>
                </a:moveTo>
                <a:lnTo>
                  <a:pt x="8364340" y="0"/>
                </a:lnTo>
                <a:lnTo>
                  <a:pt x="8364340" y="7433808"/>
                </a:lnTo>
                <a:lnTo>
                  <a:pt x="0" y="7433808"/>
                </a:lnTo>
                <a:lnTo>
                  <a:pt x="0" y="0"/>
                </a:lnTo>
                <a:close/>
              </a:path>
            </a:pathLst>
          </a:custGeom>
          <a:blipFill>
            <a:blip r:embed="rId2"/>
            <a:stretch>
              <a:fillRect/>
            </a:stretch>
          </a:blipFill>
        </p:spPr>
      </p:sp>
      <p:sp>
        <p:nvSpPr>
          <p:cNvPr id="6" name="TextBox 6"/>
          <p:cNvSpPr txBox="1"/>
          <p:nvPr/>
        </p:nvSpPr>
        <p:spPr>
          <a:xfrm>
            <a:off x="2037590" y="4962525"/>
            <a:ext cx="4122027"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000000"/>
                </a:solidFill>
                <a:latin typeface="Kollektif"/>
              </a:rPr>
              <a:t>Index</a:t>
            </a:r>
          </a:p>
        </p:txBody>
      </p:sp>
      <p:grpSp>
        <p:nvGrpSpPr>
          <p:cNvPr id="7" name="Group 7"/>
          <p:cNvGrpSpPr/>
          <p:nvPr/>
        </p:nvGrpSpPr>
        <p:grpSpPr>
          <a:xfrm>
            <a:off x="10059774" y="1365887"/>
            <a:ext cx="6058763" cy="7692738"/>
            <a:chOff x="0" y="-38100"/>
            <a:chExt cx="8078351" cy="9021596"/>
          </a:xfrm>
        </p:grpSpPr>
        <p:sp>
          <p:nvSpPr>
            <p:cNvPr id="8" name="TextBox 8"/>
            <p:cNvSpPr txBox="1"/>
            <p:nvPr/>
          </p:nvSpPr>
          <p:spPr>
            <a:xfrm>
              <a:off x="0" y="-38100"/>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3" action="ppaction://hlinksldjump"/>
                </a:rPr>
                <a:t>Introduction</a:t>
              </a:r>
            </a:p>
          </p:txBody>
        </p:sp>
        <p:sp>
          <p:nvSpPr>
            <p:cNvPr id="9" name="TextBox 9"/>
            <p:cNvSpPr txBox="1"/>
            <p:nvPr/>
          </p:nvSpPr>
          <p:spPr>
            <a:xfrm>
              <a:off x="0" y="788776"/>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4" action="ppaction://hlinksldjump"/>
                </a:rPr>
                <a:t>Title</a:t>
              </a:r>
            </a:p>
          </p:txBody>
        </p:sp>
        <p:sp>
          <p:nvSpPr>
            <p:cNvPr id="10" name="TextBox 10"/>
            <p:cNvSpPr txBox="1"/>
            <p:nvPr/>
          </p:nvSpPr>
          <p:spPr>
            <a:xfrm>
              <a:off x="0" y="1659160"/>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5" action="ppaction://hlinksldjump"/>
                </a:rPr>
                <a:t>Literary Review</a:t>
              </a:r>
            </a:p>
          </p:txBody>
        </p:sp>
        <p:sp>
          <p:nvSpPr>
            <p:cNvPr id="11" name="TextBox 11"/>
            <p:cNvSpPr txBox="1"/>
            <p:nvPr/>
          </p:nvSpPr>
          <p:spPr>
            <a:xfrm>
              <a:off x="0" y="2486036"/>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6" action="ppaction://hlinksldjump"/>
                </a:rPr>
                <a:t>Problem Statement</a:t>
              </a:r>
            </a:p>
          </p:txBody>
        </p:sp>
        <p:sp>
          <p:nvSpPr>
            <p:cNvPr id="12" name="TextBox 12"/>
            <p:cNvSpPr txBox="1"/>
            <p:nvPr/>
          </p:nvSpPr>
          <p:spPr>
            <a:xfrm>
              <a:off x="0" y="3356420"/>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7" action="ppaction://hlinksldjump"/>
                </a:rPr>
                <a:t>Methodology</a:t>
              </a:r>
            </a:p>
          </p:txBody>
        </p:sp>
        <p:sp>
          <p:nvSpPr>
            <p:cNvPr id="13" name="TextBox 13"/>
            <p:cNvSpPr txBox="1"/>
            <p:nvPr/>
          </p:nvSpPr>
          <p:spPr>
            <a:xfrm>
              <a:off x="0" y="4226805"/>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8" action="ppaction://hlinksldjump"/>
                </a:rPr>
                <a:t>Implementation</a:t>
              </a:r>
            </a:p>
          </p:txBody>
        </p:sp>
        <p:sp>
          <p:nvSpPr>
            <p:cNvPr id="14" name="TextBox 14"/>
            <p:cNvSpPr txBox="1"/>
            <p:nvPr/>
          </p:nvSpPr>
          <p:spPr>
            <a:xfrm>
              <a:off x="0" y="8491711"/>
              <a:ext cx="8033195" cy="491785"/>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9" action="ppaction://hlinksldjump"/>
                </a:rPr>
                <a:t>Analysis and Conclusion</a:t>
              </a:r>
            </a:p>
          </p:txBody>
        </p:sp>
        <p:sp>
          <p:nvSpPr>
            <p:cNvPr id="16" name="TextBox 16"/>
            <p:cNvSpPr txBox="1"/>
            <p:nvPr/>
          </p:nvSpPr>
          <p:spPr>
            <a:xfrm>
              <a:off x="45156" y="7664833"/>
              <a:ext cx="8033195" cy="515619"/>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10" action="ppaction://hlinksldjump"/>
                </a:rPr>
                <a:t>Results</a:t>
              </a:r>
            </a:p>
          </p:txBody>
        </p:sp>
        <p:sp>
          <p:nvSpPr>
            <p:cNvPr id="17" name="TextBox 17"/>
            <p:cNvSpPr txBox="1"/>
            <p:nvPr/>
          </p:nvSpPr>
          <p:spPr>
            <a:xfrm>
              <a:off x="0" y="6794449"/>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11" action="ppaction://hlinksldjump"/>
                </a:rPr>
                <a:t>Evaluation Metrics</a:t>
              </a:r>
              <a:endParaRPr lang="en-US" sz="2400" u="sng" dirty="0">
                <a:solidFill>
                  <a:srgbClr val="000000"/>
                </a:solidFill>
                <a:latin typeface="Nunito 1"/>
                <a:hlinkClick r:id="rId12" action="ppaction://hlinksldjump"/>
              </a:endParaRPr>
            </a:p>
          </p:txBody>
        </p:sp>
        <p:sp>
          <p:nvSpPr>
            <p:cNvPr id="18" name="TextBox 18"/>
            <p:cNvSpPr txBox="1"/>
            <p:nvPr/>
          </p:nvSpPr>
          <p:spPr>
            <a:xfrm>
              <a:off x="0" y="5924065"/>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13" action="ppaction://hlinksldjump"/>
                </a:rPr>
                <a:t>Transfer Learning</a:t>
              </a:r>
              <a:endParaRPr lang="en-US" sz="2400" u="sng" dirty="0">
                <a:solidFill>
                  <a:srgbClr val="000000"/>
                </a:solidFill>
                <a:latin typeface="Nunito 1"/>
                <a:hlinkClick r:id="rId14" action="ppaction://hlinksldjump"/>
              </a:endParaRPr>
            </a:p>
          </p:txBody>
        </p:sp>
        <p:sp>
          <p:nvSpPr>
            <p:cNvPr id="19" name="TextBox 19"/>
            <p:cNvSpPr txBox="1"/>
            <p:nvPr/>
          </p:nvSpPr>
          <p:spPr>
            <a:xfrm>
              <a:off x="0" y="5053680"/>
              <a:ext cx="8033195" cy="559128"/>
            </a:xfrm>
            <a:prstGeom prst="rect">
              <a:avLst/>
            </a:prstGeom>
          </p:spPr>
          <p:txBody>
            <a:bodyPr lIns="0" tIns="0" rIns="0" bIns="0" rtlCol="0" anchor="t">
              <a:spAutoFit/>
            </a:bodyPr>
            <a:lstStyle/>
            <a:p>
              <a:pPr marL="518163" lvl="1" indent="-259082">
                <a:lnSpc>
                  <a:spcPts val="3360"/>
                </a:lnSpc>
                <a:buFont typeface="Arial"/>
                <a:buChar char="•"/>
              </a:pPr>
              <a:r>
                <a:rPr lang="en-US" sz="2400" u="sng" dirty="0">
                  <a:solidFill>
                    <a:srgbClr val="000000"/>
                  </a:solidFill>
                  <a:latin typeface="Nunito 1"/>
                  <a:hlinkClick r:id="rId15" action="ppaction://hlinksldjump"/>
                </a:rPr>
                <a:t>Pre-processing</a:t>
              </a:r>
              <a:endParaRPr lang="en-US" sz="2400" u="sng" dirty="0">
                <a:solidFill>
                  <a:srgbClr val="000000"/>
                </a:solidFill>
                <a:latin typeface="Nunito 1"/>
                <a:hlinkClick r:id="rId16" action="ppaction://hlinksldjump"/>
              </a:endParaRPr>
            </a:p>
          </p:txBody>
        </p:sp>
      </p:grpSp>
      <p:sp>
        <p:nvSpPr>
          <p:cNvPr id="20" name="TextBox 16">
            <a:extLst>
              <a:ext uri="{FF2B5EF4-FFF2-40B4-BE49-F238E27FC236}">
                <a16:creationId xmlns:a16="http://schemas.microsoft.com/office/drawing/2014/main" id="{C322DEF6-9D8D-5162-9F43-100FEBF4FE5D}"/>
              </a:ext>
            </a:extLst>
          </p:cNvPr>
          <p:cNvSpPr txBox="1"/>
          <p:nvPr/>
        </p:nvSpPr>
        <p:spPr>
          <a:xfrm>
            <a:off x="10093641" y="7578312"/>
            <a:ext cx="6024896" cy="419346"/>
          </a:xfrm>
          <a:prstGeom prst="rect">
            <a:avLst/>
          </a:prstGeom>
        </p:spPr>
        <p:txBody>
          <a:bodyPr lIns="0" tIns="0" rIns="0" bIns="0" rtlCol="0" anchor="t">
            <a:spAutoFit/>
          </a:bodyPr>
          <a:lstStyle/>
          <a:p>
            <a:pPr marL="518163" lvl="1" indent="-259082">
              <a:lnSpc>
                <a:spcPts val="3360"/>
              </a:lnSpc>
              <a:buFont typeface="Arial"/>
              <a:buChar char="•"/>
            </a:pPr>
            <a:endParaRPr lang="en-US" sz="2400" u="sng" dirty="0">
              <a:solidFill>
                <a:srgbClr val="000000"/>
              </a:solidFill>
              <a:latin typeface="Nunito 1"/>
              <a:hlinkClick r:id="rId10" action="ppaction://hlinksldjump"/>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66188D-AAC0-4166-E28A-11FC1A1B2416}"/>
              </a:ext>
            </a:extLst>
          </p:cNvPr>
          <p:cNvPicPr>
            <a:picLocks noChangeAspect="1"/>
          </p:cNvPicPr>
          <p:nvPr/>
        </p:nvPicPr>
        <p:blipFill>
          <a:blip r:embed="rId2"/>
          <a:stretch>
            <a:fillRect/>
          </a:stretch>
        </p:blipFill>
        <p:spPr>
          <a:xfrm>
            <a:off x="0" y="0"/>
            <a:ext cx="18288000" cy="10287000"/>
          </a:xfrm>
          <a:prstGeom prst="rect">
            <a:avLst/>
          </a:prstGeom>
        </p:spPr>
      </p:pic>
      <p:sp>
        <p:nvSpPr>
          <p:cNvPr id="2" name="TextBox 2"/>
          <p:cNvSpPr txBox="1"/>
          <p:nvPr/>
        </p:nvSpPr>
        <p:spPr>
          <a:xfrm>
            <a:off x="1028700" y="1953892"/>
            <a:ext cx="10851541" cy="1552575"/>
          </a:xfrm>
          <a:prstGeom prst="rect">
            <a:avLst/>
          </a:prstGeom>
        </p:spPr>
        <p:txBody>
          <a:bodyPr lIns="0" tIns="0" rIns="0" bIns="0" rtlCol="0" anchor="t">
            <a:spAutoFit/>
          </a:bodyPr>
          <a:lstStyle/>
          <a:p>
            <a:pPr>
              <a:lnSpc>
                <a:spcPts val="10800"/>
              </a:lnSpc>
            </a:pPr>
            <a:r>
              <a:rPr lang="en-US" sz="9000" dirty="0">
                <a:solidFill>
                  <a:srgbClr val="000000"/>
                </a:solidFill>
                <a:latin typeface="Kollektif"/>
              </a:rPr>
              <a:t>Pre-Trained Models</a:t>
            </a:r>
          </a:p>
        </p:txBody>
      </p:sp>
      <p:grpSp>
        <p:nvGrpSpPr>
          <p:cNvPr id="3" name="Group 3"/>
          <p:cNvGrpSpPr/>
          <p:nvPr/>
        </p:nvGrpSpPr>
        <p:grpSpPr>
          <a:xfrm>
            <a:off x="1028700" y="4353063"/>
            <a:ext cx="16422421" cy="3483482"/>
            <a:chOff x="0" y="1804415"/>
            <a:chExt cx="21896561" cy="4644643"/>
          </a:xfrm>
        </p:grpSpPr>
        <p:sp>
          <p:nvSpPr>
            <p:cNvPr id="4" name="TextBox 4"/>
            <p:cNvSpPr txBox="1"/>
            <p:nvPr/>
          </p:nvSpPr>
          <p:spPr>
            <a:xfrm>
              <a:off x="0" y="1804415"/>
              <a:ext cx="21896561" cy="622137"/>
            </a:xfrm>
            <a:prstGeom prst="rect">
              <a:avLst/>
            </a:prstGeom>
          </p:spPr>
          <p:txBody>
            <a:bodyPr lIns="0" tIns="0" rIns="0" bIns="0" rtlCol="0" anchor="t">
              <a:spAutoFit/>
            </a:bodyPr>
            <a:lstStyle/>
            <a:p>
              <a:pPr>
                <a:lnSpc>
                  <a:spcPts val="3741"/>
                </a:lnSpc>
              </a:pPr>
              <a:endParaRPr lang="en-US" sz="2878" dirty="0">
                <a:solidFill>
                  <a:srgbClr val="000000"/>
                </a:solidFill>
                <a:latin typeface="Nunito 1"/>
              </a:endParaRPr>
            </a:p>
          </p:txBody>
        </p:sp>
        <p:sp>
          <p:nvSpPr>
            <p:cNvPr id="5" name="TextBox 5"/>
            <p:cNvSpPr txBox="1"/>
            <p:nvPr/>
          </p:nvSpPr>
          <p:spPr>
            <a:xfrm>
              <a:off x="0" y="2858331"/>
              <a:ext cx="21896561" cy="3590727"/>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4000" dirty="0">
                  <a:solidFill>
                    <a:srgbClr val="000000"/>
                  </a:solidFill>
                  <a:latin typeface="Nunito 1"/>
                </a:rPr>
                <a:t>RESNET50 and VGG16</a:t>
              </a:r>
            </a:p>
            <a:p>
              <a:pPr marL="457200" indent="-457200">
                <a:lnSpc>
                  <a:spcPct val="150000"/>
                </a:lnSpc>
                <a:buFont typeface="Arial" panose="020B0604020202020204" pitchFamily="34" charset="0"/>
                <a:buChar char="•"/>
              </a:pPr>
              <a:r>
                <a:rPr lang="en-US" sz="4000" dirty="0">
                  <a:solidFill>
                    <a:srgbClr val="000000"/>
                  </a:solidFill>
                  <a:latin typeface="Nunito 1"/>
                </a:rPr>
                <a:t>Excellent performance in the ImageNet Challenge</a:t>
              </a:r>
            </a:p>
            <a:p>
              <a:pPr marL="457200" indent="-457200">
                <a:lnSpc>
                  <a:spcPct val="150000"/>
                </a:lnSpc>
                <a:buFont typeface="Arial" panose="020B0604020202020204" pitchFamily="34" charset="0"/>
                <a:buChar char="•"/>
              </a:pPr>
              <a:r>
                <a:rPr lang="en-US" sz="4000" dirty="0">
                  <a:solidFill>
                    <a:srgbClr val="000000"/>
                  </a:solidFill>
                  <a:latin typeface="Nunito 1"/>
                </a:rPr>
                <a:t>Tackles computational complexity</a:t>
              </a:r>
            </a:p>
          </p:txBody>
        </p:sp>
      </p:gr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B32DDCB-BDDF-4953-DB25-9D020380E516}"/>
              </a:ext>
            </a:extLst>
          </p:cNvPr>
          <p:cNvPicPr>
            <a:picLocks noChangeAspect="1"/>
          </p:cNvPicPr>
          <p:nvPr/>
        </p:nvPicPr>
        <p:blipFill>
          <a:blip r:embed="rId3"/>
          <a:stretch>
            <a:fillRect/>
          </a:stretch>
        </p:blipFill>
        <p:spPr>
          <a:xfrm>
            <a:off x="0" y="0"/>
            <a:ext cx="18288000" cy="10287000"/>
          </a:xfrm>
          <a:prstGeom prst="rect">
            <a:avLst/>
          </a:prstGeom>
        </p:spPr>
      </p:pic>
      <p:sp>
        <p:nvSpPr>
          <p:cNvPr id="2" name="Freeform 2"/>
          <p:cNvSpPr/>
          <p:nvPr/>
        </p:nvSpPr>
        <p:spPr>
          <a:xfrm>
            <a:off x="685800" y="2628900"/>
            <a:ext cx="11715744" cy="3315306"/>
          </a:xfrm>
          <a:custGeom>
            <a:avLst/>
            <a:gdLst/>
            <a:ahLst/>
            <a:cxnLst/>
            <a:rect l="l" t="t" r="r" b="b"/>
            <a:pathLst>
              <a:path w="11715744" h="3315306">
                <a:moveTo>
                  <a:pt x="0" y="0"/>
                </a:moveTo>
                <a:lnTo>
                  <a:pt x="11715744" y="0"/>
                </a:lnTo>
                <a:lnTo>
                  <a:pt x="11715744" y="3315306"/>
                </a:lnTo>
                <a:lnTo>
                  <a:pt x="0" y="3315306"/>
                </a:lnTo>
                <a:lnTo>
                  <a:pt x="0" y="0"/>
                </a:lnTo>
                <a:close/>
              </a:path>
            </a:pathLst>
          </a:custGeom>
          <a:blipFill>
            <a:blip r:embed="rId4"/>
            <a:stretch>
              <a:fillRect/>
            </a:stretch>
          </a:blipFill>
        </p:spPr>
      </p:sp>
      <p:pic>
        <p:nvPicPr>
          <p:cNvPr id="6" name="Picture 5">
            <a:extLst>
              <a:ext uri="{FF2B5EF4-FFF2-40B4-BE49-F238E27FC236}">
                <a16:creationId xmlns:a16="http://schemas.microsoft.com/office/drawing/2014/main" id="{38C2B526-36B0-0ECF-77FF-657466CF709D}"/>
              </a:ext>
            </a:extLst>
          </p:cNvPr>
          <p:cNvPicPr>
            <a:picLocks noChangeAspect="1"/>
          </p:cNvPicPr>
          <p:nvPr/>
        </p:nvPicPr>
        <p:blipFill rotWithShape="1">
          <a:blip r:embed="rId5"/>
          <a:srcRect b="12290"/>
          <a:stretch/>
        </p:blipFill>
        <p:spPr>
          <a:xfrm>
            <a:off x="10744200" y="5944206"/>
            <a:ext cx="6477561" cy="3315306"/>
          </a:xfrm>
          <a:prstGeom prst="rect">
            <a:avLst/>
          </a:prstGeom>
        </p:spPr>
      </p:pic>
      <p:sp>
        <p:nvSpPr>
          <p:cNvPr id="10" name="TextBox 2">
            <a:extLst>
              <a:ext uri="{FF2B5EF4-FFF2-40B4-BE49-F238E27FC236}">
                <a16:creationId xmlns:a16="http://schemas.microsoft.com/office/drawing/2014/main" id="{2FBFFC6F-AE03-1E81-7DE8-D52C915D5D9D}"/>
              </a:ext>
            </a:extLst>
          </p:cNvPr>
          <p:cNvSpPr txBox="1"/>
          <p:nvPr/>
        </p:nvSpPr>
        <p:spPr>
          <a:xfrm>
            <a:off x="685800" y="804559"/>
            <a:ext cx="15773961" cy="1384995"/>
          </a:xfrm>
          <a:prstGeom prst="rect">
            <a:avLst/>
          </a:prstGeom>
        </p:spPr>
        <p:txBody>
          <a:bodyPr wrap="square" lIns="0" tIns="0" rIns="0" bIns="0" rtlCol="0" anchor="t">
            <a:spAutoFit/>
          </a:bodyPr>
          <a:lstStyle/>
          <a:p>
            <a:pPr>
              <a:lnSpc>
                <a:spcPts val="10800"/>
              </a:lnSpc>
            </a:pPr>
            <a:r>
              <a:rPr lang="en-US" sz="7200" dirty="0">
                <a:solidFill>
                  <a:srgbClr val="000000"/>
                </a:solidFill>
                <a:latin typeface="Kollektif"/>
              </a:rPr>
              <a:t>RESNET50</a:t>
            </a:r>
            <a:r>
              <a:rPr lang="en-US" sz="9000" dirty="0">
                <a:solidFill>
                  <a:srgbClr val="000000"/>
                </a:solidFill>
                <a:latin typeface="Kollektif"/>
              </a:rPr>
              <a:t> </a:t>
            </a:r>
            <a:r>
              <a:rPr lang="en-US" sz="4400" dirty="0">
                <a:solidFill>
                  <a:srgbClr val="000000"/>
                </a:solidFill>
                <a:latin typeface="Kollektif"/>
              </a:rPr>
              <a:t>Architecture</a:t>
            </a:r>
            <a:endParaRPr lang="en-US" sz="9000" dirty="0">
              <a:solidFill>
                <a:srgbClr val="000000"/>
              </a:solidFill>
              <a:latin typeface="Kollektif"/>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5287595" y="-344424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3"/>
            <a:stretch>
              <a:fillRect/>
            </a:stretch>
          </a:blipFill>
        </p:spPr>
      </p:sp>
      <p:sp>
        <p:nvSpPr>
          <p:cNvPr id="6" name="Freeform 6"/>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3"/>
            <a:stretch>
              <a:fillRect/>
            </a:stretch>
          </a:blipFill>
        </p:spPr>
      </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4" action="ppaction://hlinksldjump"/>
              </a:rPr>
              <a:t>Back to Index</a:t>
            </a:r>
          </a:p>
        </p:txBody>
      </p:sp>
      <p:sp>
        <p:nvSpPr>
          <p:cNvPr id="14" name="TextBox 2">
            <a:extLst>
              <a:ext uri="{FF2B5EF4-FFF2-40B4-BE49-F238E27FC236}">
                <a16:creationId xmlns:a16="http://schemas.microsoft.com/office/drawing/2014/main" id="{88E4DC32-50C1-D5E6-7006-5FFE9CA6176A}"/>
              </a:ext>
            </a:extLst>
          </p:cNvPr>
          <p:cNvSpPr txBox="1"/>
          <p:nvPr/>
        </p:nvSpPr>
        <p:spPr>
          <a:xfrm>
            <a:off x="1257019" y="895994"/>
            <a:ext cx="15773961" cy="1384995"/>
          </a:xfrm>
          <a:prstGeom prst="rect">
            <a:avLst/>
          </a:prstGeom>
        </p:spPr>
        <p:txBody>
          <a:bodyPr wrap="square" lIns="0" tIns="0" rIns="0" bIns="0" rtlCol="0" anchor="t">
            <a:spAutoFit/>
          </a:bodyPr>
          <a:lstStyle/>
          <a:p>
            <a:pPr>
              <a:lnSpc>
                <a:spcPts val="10800"/>
              </a:lnSpc>
            </a:pPr>
            <a:r>
              <a:rPr lang="en-US" sz="7200" dirty="0">
                <a:solidFill>
                  <a:srgbClr val="000000"/>
                </a:solidFill>
                <a:latin typeface="Kollektif"/>
              </a:rPr>
              <a:t>VGG16</a:t>
            </a:r>
            <a:r>
              <a:rPr lang="en-US" sz="9000" dirty="0">
                <a:solidFill>
                  <a:srgbClr val="000000"/>
                </a:solidFill>
                <a:latin typeface="Kollektif"/>
              </a:rPr>
              <a:t> </a:t>
            </a:r>
            <a:r>
              <a:rPr lang="en-US" sz="4400" dirty="0">
                <a:solidFill>
                  <a:srgbClr val="000000"/>
                </a:solidFill>
                <a:latin typeface="Kollektif"/>
              </a:rPr>
              <a:t>Architecture</a:t>
            </a:r>
            <a:endParaRPr lang="en-US" sz="9000" dirty="0">
              <a:solidFill>
                <a:srgbClr val="000000"/>
              </a:solidFill>
              <a:latin typeface="Kollektif"/>
            </a:endParaRPr>
          </a:p>
        </p:txBody>
      </p:sp>
      <p:pic>
        <p:nvPicPr>
          <p:cNvPr id="2050" name="Picture 2">
            <a:extLst>
              <a:ext uri="{FF2B5EF4-FFF2-40B4-BE49-F238E27FC236}">
                <a16:creationId xmlns:a16="http://schemas.microsoft.com/office/drawing/2014/main" id="{DE8C364D-E91C-93D1-F828-28B9B06DC8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947" b="1"/>
          <a:stretch/>
        </p:blipFill>
        <p:spPr bwMode="auto">
          <a:xfrm>
            <a:off x="533400" y="6311153"/>
            <a:ext cx="11561619" cy="25394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7">
            <a:extLst>
              <a:ext uri="{FF2B5EF4-FFF2-40B4-BE49-F238E27FC236}">
                <a16:creationId xmlns:a16="http://schemas.microsoft.com/office/drawing/2014/main" id="{0A1F502D-8A7E-5E60-F22D-3603863697EF}"/>
              </a:ext>
            </a:extLst>
          </p:cNvPr>
          <p:cNvSpPr txBox="1"/>
          <p:nvPr/>
        </p:nvSpPr>
        <p:spPr>
          <a:xfrm>
            <a:off x="9525000" y="1971440"/>
            <a:ext cx="7162800" cy="3338414"/>
          </a:xfrm>
          <a:prstGeom prst="rect">
            <a:avLst/>
          </a:prstGeom>
        </p:spPr>
        <p:txBody>
          <a:bodyPr wrap="square" lIns="0" tIns="0" rIns="0" bIns="0" rtlCol="0" anchor="t">
            <a:spAutoFit/>
          </a:bodyPr>
          <a:lstStyle/>
          <a:p>
            <a:pPr marL="604519" lvl="1" indent="-302260">
              <a:lnSpc>
                <a:spcPct val="200000"/>
              </a:lnSpc>
              <a:buFont typeface="Arial"/>
              <a:buChar char="•"/>
            </a:pPr>
            <a:r>
              <a:rPr lang="en-US" sz="2799" dirty="0">
                <a:solidFill>
                  <a:srgbClr val="000000"/>
                </a:solidFill>
                <a:latin typeface="Nunito 1"/>
              </a:rPr>
              <a:t>Learn increasingly abstract features</a:t>
            </a:r>
          </a:p>
          <a:p>
            <a:pPr marL="604519" lvl="1" indent="-302260">
              <a:lnSpc>
                <a:spcPct val="200000"/>
              </a:lnSpc>
              <a:buFont typeface="Arial"/>
              <a:buChar char="•"/>
            </a:pPr>
            <a:r>
              <a:rPr lang="en-US" sz="2799" dirty="0">
                <a:solidFill>
                  <a:srgbClr val="000000"/>
                </a:solidFill>
                <a:latin typeface="Nunito 1"/>
              </a:rPr>
              <a:t>Use a backpropagation algorithm</a:t>
            </a:r>
          </a:p>
          <a:p>
            <a:pPr marL="604519" lvl="1" indent="-302260">
              <a:lnSpc>
                <a:spcPct val="200000"/>
              </a:lnSpc>
              <a:buFont typeface="Arial"/>
              <a:buChar char="•"/>
            </a:pPr>
            <a:r>
              <a:rPr lang="en-US" sz="2799" dirty="0">
                <a:solidFill>
                  <a:srgbClr val="000000"/>
                </a:solidFill>
                <a:latin typeface="Nunito 1"/>
              </a:rPr>
              <a:t>Gradients used to update the weights, iteratively fine-tuning </a:t>
            </a:r>
          </a:p>
        </p:txBody>
      </p:sp>
      <p:sp>
        <p:nvSpPr>
          <p:cNvPr id="16" name="Rectangle: Rounded Corners 15">
            <a:extLst>
              <a:ext uri="{FF2B5EF4-FFF2-40B4-BE49-F238E27FC236}">
                <a16:creationId xmlns:a16="http://schemas.microsoft.com/office/drawing/2014/main" id="{AB870E31-873E-0849-DE04-DAC88A7CC173}"/>
              </a:ext>
            </a:extLst>
          </p:cNvPr>
          <p:cNvSpPr/>
          <p:nvPr/>
        </p:nvSpPr>
        <p:spPr>
          <a:xfrm>
            <a:off x="9363336" y="1815628"/>
            <a:ext cx="7857864" cy="370071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3241651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66188D-AAC0-4166-E28A-11FC1A1B2416}"/>
              </a:ext>
            </a:extLst>
          </p:cNvPr>
          <p:cNvPicPr>
            <a:picLocks noChangeAspect="1"/>
          </p:cNvPicPr>
          <p:nvPr/>
        </p:nvPicPr>
        <p:blipFill>
          <a:blip r:embed="rId2"/>
          <a:stretch>
            <a:fillRect/>
          </a:stretch>
        </p:blipFill>
        <p:spPr>
          <a:xfrm>
            <a:off x="0" y="0"/>
            <a:ext cx="18288000" cy="10287000"/>
          </a:xfrm>
          <a:prstGeom prst="rect">
            <a:avLst/>
          </a:prstGeom>
        </p:spPr>
      </p:pic>
      <p:sp>
        <p:nvSpPr>
          <p:cNvPr id="2" name="TextBox 2"/>
          <p:cNvSpPr txBox="1"/>
          <p:nvPr/>
        </p:nvSpPr>
        <p:spPr>
          <a:xfrm>
            <a:off x="853808" y="683142"/>
            <a:ext cx="10851541" cy="1384995"/>
          </a:xfrm>
          <a:prstGeom prst="rect">
            <a:avLst/>
          </a:prstGeom>
        </p:spPr>
        <p:txBody>
          <a:bodyPr lIns="0" tIns="0" rIns="0" bIns="0" rtlCol="0" anchor="t">
            <a:spAutoFit/>
          </a:bodyPr>
          <a:lstStyle/>
          <a:p>
            <a:pPr>
              <a:lnSpc>
                <a:spcPts val="10800"/>
              </a:lnSpc>
            </a:pPr>
            <a:r>
              <a:rPr lang="en-US" sz="9000" dirty="0" err="1">
                <a:solidFill>
                  <a:srgbClr val="000000"/>
                </a:solidFill>
                <a:latin typeface="Kollektif"/>
              </a:rPr>
              <a:t>Keras</a:t>
            </a:r>
            <a:r>
              <a:rPr lang="en-US" sz="9000" dirty="0">
                <a:solidFill>
                  <a:srgbClr val="000000"/>
                </a:solidFill>
                <a:latin typeface="Kollektif"/>
              </a:rPr>
              <a:t> Tuning</a:t>
            </a:r>
          </a:p>
        </p:txBody>
      </p:sp>
      <p:sp>
        <p:nvSpPr>
          <p:cNvPr id="4" name="TextBox 4"/>
          <p:cNvSpPr txBox="1"/>
          <p:nvPr/>
        </p:nvSpPr>
        <p:spPr>
          <a:xfrm>
            <a:off x="1028700" y="4353063"/>
            <a:ext cx="16422421" cy="466603"/>
          </a:xfrm>
          <a:prstGeom prst="rect">
            <a:avLst/>
          </a:prstGeom>
        </p:spPr>
        <p:txBody>
          <a:bodyPr lIns="0" tIns="0" rIns="0" bIns="0" rtlCol="0" anchor="t">
            <a:spAutoFit/>
          </a:bodyPr>
          <a:lstStyle/>
          <a:p>
            <a:pPr>
              <a:lnSpc>
                <a:spcPts val="3741"/>
              </a:lnSpc>
            </a:pPr>
            <a:endParaRPr lang="en-US" sz="2878" dirty="0">
              <a:solidFill>
                <a:srgbClr val="000000"/>
              </a:solidFill>
              <a:latin typeface="Nunito 1"/>
            </a:endParaRPr>
          </a:p>
        </p:txBody>
      </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
        <p:nvSpPr>
          <p:cNvPr id="10" name="TextBox 5">
            <a:extLst>
              <a:ext uri="{FF2B5EF4-FFF2-40B4-BE49-F238E27FC236}">
                <a16:creationId xmlns:a16="http://schemas.microsoft.com/office/drawing/2014/main" id="{028DB4CF-1409-4EA8-260F-A8BC40293205}"/>
              </a:ext>
            </a:extLst>
          </p:cNvPr>
          <p:cNvSpPr txBox="1"/>
          <p:nvPr/>
        </p:nvSpPr>
        <p:spPr>
          <a:xfrm>
            <a:off x="660002" y="2115383"/>
            <a:ext cx="8264262" cy="790216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Model: "sequential_1"________________________</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Layer (type) Output Shape Param #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resnet50 (Functional) (None, 7, 7, 2048) 23587712</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flatten_1 (Flatten) (None, 100352) 0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dense_5 (Dense) (None, 512) 51380736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dense_6 (Dense) (None, 512) 262656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dense_7 (Dense) (None, 512) 262656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dense_8 (Dense) (None, 8) 4104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Total params: 75,497,864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Trainable params: 51,910,152 </a:t>
            </a:r>
          </a:p>
          <a:p>
            <a:pPr marL="457200" indent="-457200">
              <a:lnSpc>
                <a:spcPct val="150000"/>
              </a:lnSpc>
              <a:buFont typeface="Arial" panose="020B0604020202020204" pitchFamily="34" charset="0"/>
              <a:buChar char="•"/>
            </a:pPr>
            <a:r>
              <a:rPr lang="en-IN" sz="2000" b="0" i="0" dirty="0">
                <a:effectLst/>
                <a:latin typeface="Courier New" panose="02070309020205020404" pitchFamily="49" charset="0"/>
              </a:rPr>
              <a:t>Non-trainable params: 23,587,712 </a:t>
            </a:r>
            <a:r>
              <a:rPr lang="en-IN" sz="2400" b="0" i="0" dirty="0">
                <a:effectLst/>
                <a:latin typeface="Courier New" panose="02070309020205020404" pitchFamily="49" charset="0"/>
              </a:rPr>
              <a:t>__________________________________________</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The hyperparameter search is complete. The optimal number of layers is 3 and the number of neurons is 512.</a:t>
            </a:r>
            <a:endParaRPr lang="en-US" sz="2000" dirty="0">
              <a:latin typeface="Nunito 1"/>
            </a:endParaRPr>
          </a:p>
        </p:txBody>
      </p:sp>
      <p:sp>
        <p:nvSpPr>
          <p:cNvPr id="11" name="TextBox 5">
            <a:extLst>
              <a:ext uri="{FF2B5EF4-FFF2-40B4-BE49-F238E27FC236}">
                <a16:creationId xmlns:a16="http://schemas.microsoft.com/office/drawing/2014/main" id="{F325C1AD-20F2-86BD-7465-336480B2F11D}"/>
              </a:ext>
            </a:extLst>
          </p:cNvPr>
          <p:cNvSpPr txBox="1"/>
          <p:nvPr/>
        </p:nvSpPr>
        <p:spPr>
          <a:xfrm>
            <a:off x="9144000" y="2068137"/>
            <a:ext cx="8915400" cy="790216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Model: "sequential_3" ________________________</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 Layer (type) Output Shape Param # </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vgg16 (Functional) (None, 7, 7, 512) 14714688 </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sequential_2 (Sequential) (None, 8) 9932936</a:t>
            </a:r>
          </a:p>
          <a:p>
            <a:pPr marL="457200" indent="-457200">
              <a:lnSpc>
                <a:spcPct val="150000"/>
              </a:lnSpc>
              <a:buFont typeface="Arial" panose="020B0604020202020204" pitchFamily="34" charset="0"/>
              <a:buChar char="•"/>
            </a:pPr>
            <a:endParaRPr lang="en-US" sz="2000" dirty="0">
              <a:latin typeface="Courier New" panose="02070309020205020404" pitchFamily="49" charset="0"/>
            </a:endParaRPr>
          </a:p>
          <a:p>
            <a:pPr marL="457200" indent="-457200">
              <a:lnSpc>
                <a:spcPct val="150000"/>
              </a:lnSpc>
              <a:buFont typeface="Arial" panose="020B0604020202020204" pitchFamily="34" charset="0"/>
              <a:buChar char="•"/>
            </a:pPr>
            <a:endParaRPr lang="en-US" sz="2000" b="0" i="0" dirty="0">
              <a:effectLst/>
              <a:latin typeface="Courier New" panose="02070309020205020404" pitchFamily="49" charset="0"/>
            </a:endParaRPr>
          </a:p>
          <a:p>
            <a:pPr marL="457200" indent="-457200">
              <a:lnSpc>
                <a:spcPct val="150000"/>
              </a:lnSpc>
              <a:buFont typeface="Arial" panose="020B0604020202020204" pitchFamily="34" charset="0"/>
              <a:buChar char="•"/>
            </a:pPr>
            <a:endParaRPr lang="en-US" sz="2000" dirty="0">
              <a:latin typeface="Courier New" panose="02070309020205020404" pitchFamily="49" charset="0"/>
            </a:endParaRPr>
          </a:p>
          <a:p>
            <a:pPr>
              <a:lnSpc>
                <a:spcPct val="150000"/>
              </a:lnSpc>
            </a:pPr>
            <a:endParaRPr lang="en-US" sz="2000" dirty="0">
              <a:latin typeface="Courier New" panose="02070309020205020404" pitchFamily="49" charset="0"/>
            </a:endParaRPr>
          </a:p>
          <a:p>
            <a:pPr>
              <a:lnSpc>
                <a:spcPct val="150000"/>
              </a:lnSpc>
            </a:pPr>
            <a:r>
              <a:rPr lang="en-US" sz="2000" b="0" i="0" dirty="0">
                <a:effectLst/>
                <a:latin typeface="Courier New" panose="02070309020205020404" pitchFamily="49" charset="0"/>
              </a:rPr>
              <a:t>=================================================</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Total params: 24,647,624 </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Trainable params: 9,932,936</a:t>
            </a:r>
          </a:p>
          <a:p>
            <a:pPr marL="457200" indent="-457200">
              <a:lnSpc>
                <a:spcPct val="150000"/>
              </a:lnSpc>
              <a:buFont typeface="Arial" panose="020B0604020202020204" pitchFamily="34" charset="0"/>
              <a:buChar char="•"/>
            </a:pPr>
            <a:r>
              <a:rPr lang="en-US" sz="2000" b="0" i="0" dirty="0">
                <a:effectLst/>
                <a:latin typeface="Courier New" panose="02070309020205020404" pitchFamily="49" charset="0"/>
              </a:rPr>
              <a:t>Non-trainable params: 14,714,688 </a:t>
            </a:r>
            <a:r>
              <a:rPr lang="en-US" sz="2400" b="0" i="0" dirty="0">
                <a:effectLst/>
                <a:latin typeface="Courier New" panose="02070309020205020404" pitchFamily="49" charset="0"/>
              </a:rPr>
              <a:t>________________________________________</a:t>
            </a:r>
          </a:p>
          <a:p>
            <a:pPr marL="457200" indent="-457200" algn="just">
              <a:lnSpc>
                <a:spcPct val="150000"/>
              </a:lnSpc>
              <a:buFont typeface="Arial" panose="020B0604020202020204" pitchFamily="34" charset="0"/>
              <a:buChar char="•"/>
            </a:pPr>
            <a:r>
              <a:rPr lang="en-US" sz="2000" b="0" i="0" dirty="0">
                <a:effectLst/>
                <a:latin typeface="Courier New" panose="02070309020205020404" pitchFamily="49" charset="0"/>
              </a:rPr>
              <a:t>The hyperparameter search is complete. The optimal number of layers is 3 and number of neurons is 384. </a:t>
            </a:r>
            <a:br>
              <a:rPr lang="en-US" sz="2000" dirty="0"/>
            </a:br>
            <a:endParaRPr lang="en-US" sz="2000" dirty="0">
              <a:latin typeface="Nunito 1"/>
            </a:endParaRPr>
          </a:p>
        </p:txBody>
      </p:sp>
    </p:spTree>
    <p:extLst>
      <p:ext uri="{BB962C8B-B14F-4D97-AF65-F5344CB8AC3E}">
        <p14:creationId xmlns:p14="http://schemas.microsoft.com/office/powerpoint/2010/main" val="1223982323"/>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66188D-AAC0-4166-E28A-11FC1A1B2416}"/>
              </a:ext>
            </a:extLst>
          </p:cNvPr>
          <p:cNvPicPr>
            <a:picLocks noChangeAspect="1"/>
          </p:cNvPicPr>
          <p:nvPr/>
        </p:nvPicPr>
        <p:blipFill>
          <a:blip r:embed="rId2"/>
          <a:stretch>
            <a:fillRect/>
          </a:stretch>
        </p:blipFill>
        <p:spPr>
          <a:xfrm>
            <a:off x="0" y="0"/>
            <a:ext cx="18288000" cy="10287000"/>
          </a:xfrm>
          <a:prstGeom prst="rect">
            <a:avLst/>
          </a:prstGeom>
        </p:spPr>
      </p:pic>
      <p:sp>
        <p:nvSpPr>
          <p:cNvPr id="2" name="TextBox 2"/>
          <p:cNvSpPr txBox="1"/>
          <p:nvPr/>
        </p:nvSpPr>
        <p:spPr>
          <a:xfrm>
            <a:off x="1003300" y="1403089"/>
            <a:ext cx="10851541" cy="1384995"/>
          </a:xfrm>
          <a:prstGeom prst="rect">
            <a:avLst/>
          </a:prstGeom>
        </p:spPr>
        <p:txBody>
          <a:bodyPr lIns="0" tIns="0" rIns="0" bIns="0" rtlCol="0" anchor="t">
            <a:spAutoFit/>
          </a:bodyPr>
          <a:lstStyle/>
          <a:p>
            <a:pPr>
              <a:lnSpc>
                <a:spcPts val="10800"/>
              </a:lnSpc>
            </a:pPr>
            <a:r>
              <a:rPr lang="en-US" sz="9000" dirty="0">
                <a:solidFill>
                  <a:srgbClr val="000000"/>
                </a:solidFill>
                <a:latin typeface="Kollektif"/>
              </a:rPr>
              <a:t>Evaluation Metrics</a:t>
            </a:r>
          </a:p>
        </p:txBody>
      </p:sp>
      <p:sp>
        <p:nvSpPr>
          <p:cNvPr id="4" name="TextBox 4"/>
          <p:cNvSpPr txBox="1"/>
          <p:nvPr/>
        </p:nvSpPr>
        <p:spPr>
          <a:xfrm>
            <a:off x="1028700" y="4353063"/>
            <a:ext cx="16422421" cy="466603"/>
          </a:xfrm>
          <a:prstGeom prst="rect">
            <a:avLst/>
          </a:prstGeom>
        </p:spPr>
        <p:txBody>
          <a:bodyPr lIns="0" tIns="0" rIns="0" bIns="0" rtlCol="0" anchor="t">
            <a:spAutoFit/>
          </a:bodyPr>
          <a:lstStyle/>
          <a:p>
            <a:pPr>
              <a:lnSpc>
                <a:spcPts val="3741"/>
              </a:lnSpc>
            </a:pPr>
            <a:endParaRPr lang="en-US" sz="2878" dirty="0">
              <a:solidFill>
                <a:srgbClr val="000000"/>
              </a:solidFill>
              <a:latin typeface="Nunito 1"/>
            </a:endParaRPr>
          </a:p>
        </p:txBody>
      </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
        <p:nvSpPr>
          <p:cNvPr id="7" name="TextBox 5">
            <a:extLst>
              <a:ext uri="{FF2B5EF4-FFF2-40B4-BE49-F238E27FC236}">
                <a16:creationId xmlns:a16="http://schemas.microsoft.com/office/drawing/2014/main" id="{AEB82511-9A4B-2737-05C8-41D38415914C}"/>
              </a:ext>
            </a:extLst>
          </p:cNvPr>
          <p:cNvSpPr txBox="1"/>
          <p:nvPr/>
        </p:nvSpPr>
        <p:spPr>
          <a:xfrm>
            <a:off x="969433" y="2095586"/>
            <a:ext cx="16422421" cy="7409721"/>
          </a:xfrm>
          <a:prstGeom prst="rect">
            <a:avLst/>
          </a:prstGeom>
        </p:spPr>
        <p:txBody>
          <a:bodyPr lIns="0" tIns="0" rIns="0" bIns="0" rtlCol="0" anchor="t">
            <a:spAutoFit/>
          </a:bodyPr>
          <a:lstStyle/>
          <a:p>
            <a:pPr>
              <a:lnSpc>
                <a:spcPct val="150000"/>
              </a:lnSpc>
            </a:pPr>
            <a:endParaRPr lang="en-US" sz="3600" dirty="0">
              <a:solidFill>
                <a:srgbClr val="000000"/>
              </a:solidFill>
              <a:latin typeface="Nunito 1"/>
            </a:endParaRPr>
          </a:p>
          <a:p>
            <a:pPr marL="457200" indent="-457200">
              <a:lnSpc>
                <a:spcPct val="150000"/>
              </a:lnSpc>
              <a:buFont typeface="Arial" panose="020B0604020202020204" pitchFamily="34" charset="0"/>
              <a:buChar char="•"/>
            </a:pPr>
            <a:r>
              <a:rPr lang="en-US" sz="3600" dirty="0">
                <a:solidFill>
                  <a:srgbClr val="000000"/>
                </a:solidFill>
                <a:latin typeface="Nunito 1"/>
              </a:rPr>
              <a:t> ROC(Receiver Operating Characteristic) Curve represents true positive rate vs. false positive rate.</a:t>
            </a:r>
          </a:p>
          <a:p>
            <a:pPr marL="457200" indent="-457200">
              <a:lnSpc>
                <a:spcPct val="150000"/>
              </a:lnSpc>
              <a:buFont typeface="Arial" panose="020B0604020202020204" pitchFamily="34" charset="0"/>
              <a:buChar char="•"/>
            </a:pPr>
            <a:r>
              <a:rPr lang="en-US" sz="3600" dirty="0">
                <a:solidFill>
                  <a:srgbClr val="000000"/>
                </a:solidFill>
                <a:latin typeface="Nunito 1"/>
              </a:rPr>
              <a:t> AUC (Area Under ROC Curve) of 1 indicates a perfect classifier, 0.5 suggests randomness.</a:t>
            </a:r>
          </a:p>
          <a:p>
            <a:pPr marL="457200" indent="-457200">
              <a:lnSpc>
                <a:spcPct val="150000"/>
              </a:lnSpc>
              <a:buFont typeface="Arial" panose="020B0604020202020204" pitchFamily="34" charset="0"/>
              <a:buChar char="•"/>
            </a:pPr>
            <a:r>
              <a:rPr lang="en-US" sz="3600" dirty="0">
                <a:solidFill>
                  <a:srgbClr val="000000"/>
                </a:solidFill>
                <a:latin typeface="Nunito 1"/>
              </a:rPr>
              <a:t>Loss measures error between predicted and actual labels.</a:t>
            </a:r>
          </a:p>
          <a:p>
            <a:pPr marL="457200" indent="-457200">
              <a:lnSpc>
                <a:spcPct val="150000"/>
              </a:lnSpc>
              <a:buFont typeface="Arial" panose="020B0604020202020204" pitchFamily="34" charset="0"/>
              <a:buChar char="•"/>
            </a:pPr>
            <a:r>
              <a:rPr lang="en-US" sz="3600" dirty="0">
                <a:solidFill>
                  <a:srgbClr val="000000"/>
                </a:solidFill>
                <a:latin typeface="Nunito 1"/>
              </a:rPr>
              <a:t>High AUC indicates accurate classification.</a:t>
            </a:r>
          </a:p>
          <a:p>
            <a:pPr marL="457200" indent="-457200">
              <a:lnSpc>
                <a:spcPct val="150000"/>
              </a:lnSpc>
              <a:buFont typeface="Arial" panose="020B0604020202020204" pitchFamily="34" charset="0"/>
              <a:buChar char="•"/>
            </a:pPr>
            <a:r>
              <a:rPr lang="en-US" sz="3600" dirty="0">
                <a:solidFill>
                  <a:srgbClr val="000000"/>
                </a:solidFill>
                <a:latin typeface="Nunito 1"/>
              </a:rPr>
              <a:t>Low loss signifies better alignment with true labels.</a:t>
            </a:r>
          </a:p>
          <a:p>
            <a:pPr marL="457200" indent="-457200">
              <a:lnSpc>
                <a:spcPct val="150000"/>
              </a:lnSpc>
              <a:buFont typeface="Arial" panose="020B0604020202020204" pitchFamily="34" charset="0"/>
              <a:buChar char="•"/>
            </a:pPr>
            <a:r>
              <a:rPr lang="en-US" sz="3600" dirty="0">
                <a:solidFill>
                  <a:srgbClr val="000000"/>
                </a:solidFill>
                <a:latin typeface="Nunito 1"/>
              </a:rPr>
              <a:t>Analyzing AUC and loss is valuable for multi-label binary classification.</a:t>
            </a:r>
          </a:p>
        </p:txBody>
      </p:sp>
    </p:spTree>
    <p:extLst>
      <p:ext uri="{BB962C8B-B14F-4D97-AF65-F5344CB8AC3E}">
        <p14:creationId xmlns:p14="http://schemas.microsoft.com/office/powerpoint/2010/main" val="403249402"/>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4495800" y="-232410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2"/>
            <a:stretch>
              <a:fillRect/>
            </a:stretch>
          </a:blipFill>
        </p:spPr>
      </p:sp>
      <p:sp>
        <p:nvSpPr>
          <p:cNvPr id="6" name="Freeform 6"/>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2"/>
            <a:stretch>
              <a:fillRect/>
            </a:stretch>
          </a:blipFill>
        </p:spPr>
      </p:sp>
      <p:sp>
        <p:nvSpPr>
          <p:cNvPr id="11" name="TextBox 11"/>
          <p:cNvSpPr txBox="1"/>
          <p:nvPr/>
        </p:nvSpPr>
        <p:spPr>
          <a:xfrm>
            <a:off x="7283359" y="4607911"/>
            <a:ext cx="3994241" cy="1384995"/>
          </a:xfrm>
          <a:prstGeom prst="rect">
            <a:avLst/>
          </a:prstGeom>
        </p:spPr>
        <p:txBody>
          <a:bodyPr wrap="square" lIns="0" tIns="0" rIns="0" bIns="0" rtlCol="0" anchor="t">
            <a:spAutoFit/>
          </a:bodyPr>
          <a:lstStyle/>
          <a:p>
            <a:pPr>
              <a:lnSpc>
                <a:spcPts val="10800"/>
              </a:lnSpc>
            </a:pPr>
            <a:r>
              <a:rPr lang="en-US" sz="9000" dirty="0">
                <a:solidFill>
                  <a:srgbClr val="000000"/>
                </a:solidFill>
                <a:latin typeface="Kollektif"/>
              </a:rPr>
              <a:t>Results</a:t>
            </a:r>
          </a:p>
        </p:txBody>
      </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5287595" y="-344424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2"/>
            <a:stretch>
              <a:fillRect/>
            </a:stretch>
          </a:blipFill>
        </p:spPr>
      </p:sp>
      <p:sp>
        <p:nvSpPr>
          <p:cNvPr id="6" name="Freeform 6"/>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2"/>
            <a:stretch>
              <a:fillRect/>
            </a:stretch>
          </a:blipFill>
        </p:spPr>
      </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graphicFrame>
        <p:nvGraphicFramePr>
          <p:cNvPr id="3" name="Table 2">
            <a:extLst>
              <a:ext uri="{FF2B5EF4-FFF2-40B4-BE49-F238E27FC236}">
                <a16:creationId xmlns:a16="http://schemas.microsoft.com/office/drawing/2014/main" id="{A812C1B9-F2CB-521F-B78C-FBB21879BCAF}"/>
              </a:ext>
            </a:extLst>
          </p:cNvPr>
          <p:cNvGraphicFramePr>
            <a:graphicFrameLocks noGrp="1"/>
          </p:cNvGraphicFramePr>
          <p:nvPr>
            <p:extLst>
              <p:ext uri="{D42A27DB-BD31-4B8C-83A1-F6EECF244321}">
                <p14:modId xmlns:p14="http://schemas.microsoft.com/office/powerpoint/2010/main" val="1033227850"/>
              </p:ext>
            </p:extLst>
          </p:nvPr>
        </p:nvGraphicFramePr>
        <p:xfrm>
          <a:off x="152401" y="183774"/>
          <a:ext cx="17754599" cy="9836527"/>
        </p:xfrm>
        <a:graphic>
          <a:graphicData uri="http://schemas.openxmlformats.org/drawingml/2006/table">
            <a:tbl>
              <a:tblPr>
                <a:tableStyleId>{68D230F3-CF80-4859-8CE7-A43EE81993B5}</a:tableStyleId>
              </a:tblPr>
              <a:tblGrid>
                <a:gridCol w="1405572">
                  <a:extLst>
                    <a:ext uri="{9D8B030D-6E8A-4147-A177-3AD203B41FA5}">
                      <a16:colId xmlns:a16="http://schemas.microsoft.com/office/drawing/2014/main" val="3212429203"/>
                    </a:ext>
                  </a:extLst>
                </a:gridCol>
                <a:gridCol w="3164593">
                  <a:extLst>
                    <a:ext uri="{9D8B030D-6E8A-4147-A177-3AD203B41FA5}">
                      <a16:colId xmlns:a16="http://schemas.microsoft.com/office/drawing/2014/main" val="1125709280"/>
                    </a:ext>
                  </a:extLst>
                </a:gridCol>
                <a:gridCol w="6156571">
                  <a:extLst>
                    <a:ext uri="{9D8B030D-6E8A-4147-A177-3AD203B41FA5}">
                      <a16:colId xmlns:a16="http://schemas.microsoft.com/office/drawing/2014/main" val="168653703"/>
                    </a:ext>
                  </a:extLst>
                </a:gridCol>
                <a:gridCol w="7027863">
                  <a:extLst>
                    <a:ext uri="{9D8B030D-6E8A-4147-A177-3AD203B41FA5}">
                      <a16:colId xmlns:a16="http://schemas.microsoft.com/office/drawing/2014/main" val="4069114360"/>
                    </a:ext>
                  </a:extLst>
                </a:gridCol>
              </a:tblGrid>
              <a:tr h="1270431">
                <a:tc>
                  <a:txBody>
                    <a:bodyPr/>
                    <a:lstStyle/>
                    <a:p>
                      <a:r>
                        <a:rPr lang="en-US" sz="2400" b="1">
                          <a:effectLst/>
                        </a:rPr>
                        <a:t>Model</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indent="635"/>
                      <a:r>
                        <a:rPr lang="en-US" sz="2400" b="1" dirty="0">
                          <a:effectLst/>
                        </a:rPr>
                        <a:t>Preprocessing On Images</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r>
                        <a:rPr lang="en-US" sz="2400" b="1">
                          <a:effectLst/>
                        </a:rPr>
                        <a:t>     AUC</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r>
                        <a:rPr lang="en-US" sz="2400" b="1" dirty="0">
                          <a:effectLst/>
                        </a:rPr>
                        <a:t>        LOSS</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094478756"/>
                  </a:ext>
                </a:extLst>
              </a:tr>
              <a:tr h="4283048">
                <a:tc rowSpan="2">
                  <a:txBody>
                    <a:bodyPr/>
                    <a:lstStyle/>
                    <a:p>
                      <a:r>
                        <a:rPr lang="en-US" sz="2400" b="1">
                          <a:effectLst/>
                        </a:rPr>
                        <a:t>RESNET50</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indent="635"/>
                      <a:r>
                        <a:rPr lang="en-US" sz="2400" b="1" dirty="0">
                          <a:effectLst/>
                        </a:rPr>
                        <a:t>CLAHE+MIRNET</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5211330"/>
                  </a:ext>
                </a:extLst>
              </a:tr>
              <a:tr h="4283048">
                <a:tc vMerge="1">
                  <a:txBody>
                    <a:bodyPr/>
                    <a:lstStyle/>
                    <a:p>
                      <a:endParaRPr lang="en-IN"/>
                    </a:p>
                  </a:txBody>
                  <a:tcPr/>
                </a:tc>
                <a:tc>
                  <a:txBody>
                    <a:bodyPr/>
                    <a:lstStyle/>
                    <a:p>
                      <a:pPr indent="635"/>
                      <a:r>
                        <a:rPr lang="en-US" sz="2400" b="1">
                          <a:effectLst/>
                        </a:rPr>
                        <a:t>CLAHE+MSR</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endParaRPr lang="en-US" sz="2400" b="1">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688580357"/>
                  </a:ext>
                </a:extLst>
              </a:tr>
            </a:tbl>
          </a:graphicData>
        </a:graphic>
      </p:graphicFrame>
      <p:graphicFrame>
        <p:nvGraphicFramePr>
          <p:cNvPr id="4" name="Table 3">
            <a:extLst>
              <a:ext uri="{FF2B5EF4-FFF2-40B4-BE49-F238E27FC236}">
                <a16:creationId xmlns:a16="http://schemas.microsoft.com/office/drawing/2014/main" id="{A0F1AB9D-A6EE-F7AC-5B33-A284A95DB1C4}"/>
              </a:ext>
            </a:extLst>
          </p:cNvPr>
          <p:cNvGraphicFramePr>
            <a:graphicFrameLocks noGrp="1"/>
          </p:cNvGraphicFramePr>
          <p:nvPr/>
        </p:nvGraphicFramePr>
        <p:xfrm>
          <a:off x="20278165" y="1004047"/>
          <a:ext cx="208280" cy="365760"/>
        </p:xfrm>
        <a:graphic>
          <a:graphicData uri="http://schemas.openxmlformats.org/drawingml/2006/table">
            <a:tbl>
              <a:tblPr/>
              <a:tblGrid>
                <a:gridCol w="208280">
                  <a:extLst>
                    <a:ext uri="{9D8B030D-6E8A-4147-A177-3AD203B41FA5}">
                      <a16:colId xmlns:a16="http://schemas.microsoft.com/office/drawing/2014/main" val="658842460"/>
                    </a:ext>
                  </a:extLst>
                </a:gridCol>
              </a:tblGrid>
              <a:tr h="0">
                <a:tc>
                  <a:txBody>
                    <a:bodyPr/>
                    <a:lstStyle/>
                    <a:p>
                      <a:endParaRPr lang="en-IN" dirty="0"/>
                    </a:p>
                  </a:txBody>
                  <a:tcPr>
                    <a:lnL w="12700" cmpd="sng">
                      <a:solidFill>
                        <a:schemeClr val="tx1"/>
                      </a:solidFill>
                      <a:prstDash val="sysDot"/>
                    </a:lnL>
                    <a:lnR w="12700" cmpd="sng">
                      <a:solidFill>
                        <a:schemeClr val="tx1"/>
                      </a:solidFill>
                      <a:prstDash val="sysDot"/>
                    </a:lnR>
                    <a:lnT w="12700" cmpd="sng">
                      <a:solidFill>
                        <a:schemeClr val="tx1"/>
                      </a:solidFill>
                      <a:prstDash val="sysDot"/>
                    </a:lnT>
                    <a:lnB w="12700" cmpd="sng">
                      <a:solidFill>
                        <a:schemeClr val="tx1"/>
                      </a:solidFill>
                      <a:prstDash val="sysDot"/>
                    </a:lnB>
                  </a:tcPr>
                </a:tc>
                <a:extLst>
                  <a:ext uri="{0D108BD9-81ED-4DB2-BD59-A6C34878D82A}">
                    <a16:rowId xmlns:a16="http://schemas.microsoft.com/office/drawing/2014/main" val="4058436990"/>
                  </a:ext>
                </a:extLst>
              </a:tr>
            </a:tbl>
          </a:graphicData>
        </a:graphic>
      </p:graphicFrame>
      <p:pic>
        <p:nvPicPr>
          <p:cNvPr id="6146" name="Picture 2">
            <a:extLst>
              <a:ext uri="{FF2B5EF4-FFF2-40B4-BE49-F238E27FC236}">
                <a16:creationId xmlns:a16="http://schemas.microsoft.com/office/drawing/2014/main" id="{EB6876CE-EBCC-436F-6DC0-D5373A74C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638301"/>
            <a:ext cx="5791199" cy="38129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2B0FC12-867E-04DE-5C34-1B6D2D542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8948" y="1638302"/>
            <a:ext cx="6669451" cy="38129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D93FB86-0E1C-B0C6-D8E1-A0CA4FA298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1" y="5903597"/>
            <a:ext cx="5791198" cy="396430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CF7CD3A-306D-D265-AB46-0512A46EC5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4808" y="5974198"/>
            <a:ext cx="6669450" cy="381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164211"/>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5287595" y="-3444240"/>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2"/>
            <a:stretch>
              <a:fillRect/>
            </a:stretch>
          </a:blipFill>
        </p:spPr>
      </p:sp>
      <p:sp>
        <p:nvSpPr>
          <p:cNvPr id="6" name="Freeform 6"/>
          <p:cNvSpPr/>
          <p:nvPr/>
        </p:nvSpPr>
        <p:spPr>
          <a:xfrm rot="-2898391">
            <a:off x="6352052" y="5487839"/>
            <a:ext cx="16943989" cy="10081673"/>
          </a:xfrm>
          <a:custGeom>
            <a:avLst/>
            <a:gdLst/>
            <a:ahLst/>
            <a:cxnLst/>
            <a:rect l="l" t="t" r="r" b="b"/>
            <a:pathLst>
              <a:path w="16943989" h="10081673">
                <a:moveTo>
                  <a:pt x="0" y="0"/>
                </a:moveTo>
                <a:lnTo>
                  <a:pt x="16943989" y="0"/>
                </a:lnTo>
                <a:lnTo>
                  <a:pt x="16943989" y="10081673"/>
                </a:lnTo>
                <a:lnTo>
                  <a:pt x="0" y="10081673"/>
                </a:lnTo>
                <a:lnTo>
                  <a:pt x="0" y="0"/>
                </a:lnTo>
                <a:close/>
              </a:path>
            </a:pathLst>
          </a:custGeom>
          <a:blipFill>
            <a:blip r:embed="rId2"/>
            <a:stretch>
              <a:fillRect/>
            </a:stretch>
          </a:blipFill>
        </p:spPr>
      </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graphicFrame>
        <p:nvGraphicFramePr>
          <p:cNvPr id="3" name="Table 2">
            <a:extLst>
              <a:ext uri="{FF2B5EF4-FFF2-40B4-BE49-F238E27FC236}">
                <a16:creationId xmlns:a16="http://schemas.microsoft.com/office/drawing/2014/main" id="{A812C1B9-F2CB-521F-B78C-FBB21879BCAF}"/>
              </a:ext>
            </a:extLst>
          </p:cNvPr>
          <p:cNvGraphicFramePr>
            <a:graphicFrameLocks noGrp="1"/>
          </p:cNvGraphicFramePr>
          <p:nvPr>
            <p:extLst>
              <p:ext uri="{D42A27DB-BD31-4B8C-83A1-F6EECF244321}">
                <p14:modId xmlns:p14="http://schemas.microsoft.com/office/powerpoint/2010/main" val="2678312362"/>
              </p:ext>
            </p:extLst>
          </p:nvPr>
        </p:nvGraphicFramePr>
        <p:xfrm>
          <a:off x="152401" y="183774"/>
          <a:ext cx="17754599" cy="9836527"/>
        </p:xfrm>
        <a:graphic>
          <a:graphicData uri="http://schemas.openxmlformats.org/drawingml/2006/table">
            <a:tbl>
              <a:tblPr>
                <a:tableStyleId>{68D230F3-CF80-4859-8CE7-A43EE81993B5}</a:tableStyleId>
              </a:tblPr>
              <a:tblGrid>
                <a:gridCol w="1405572">
                  <a:extLst>
                    <a:ext uri="{9D8B030D-6E8A-4147-A177-3AD203B41FA5}">
                      <a16:colId xmlns:a16="http://schemas.microsoft.com/office/drawing/2014/main" val="3212429203"/>
                    </a:ext>
                  </a:extLst>
                </a:gridCol>
                <a:gridCol w="3164593">
                  <a:extLst>
                    <a:ext uri="{9D8B030D-6E8A-4147-A177-3AD203B41FA5}">
                      <a16:colId xmlns:a16="http://schemas.microsoft.com/office/drawing/2014/main" val="1125709280"/>
                    </a:ext>
                  </a:extLst>
                </a:gridCol>
                <a:gridCol w="6156571">
                  <a:extLst>
                    <a:ext uri="{9D8B030D-6E8A-4147-A177-3AD203B41FA5}">
                      <a16:colId xmlns:a16="http://schemas.microsoft.com/office/drawing/2014/main" val="168653703"/>
                    </a:ext>
                  </a:extLst>
                </a:gridCol>
                <a:gridCol w="7027863">
                  <a:extLst>
                    <a:ext uri="{9D8B030D-6E8A-4147-A177-3AD203B41FA5}">
                      <a16:colId xmlns:a16="http://schemas.microsoft.com/office/drawing/2014/main" val="4069114360"/>
                    </a:ext>
                  </a:extLst>
                </a:gridCol>
              </a:tblGrid>
              <a:tr h="1270431">
                <a:tc>
                  <a:txBody>
                    <a:bodyPr/>
                    <a:lstStyle/>
                    <a:p>
                      <a:r>
                        <a:rPr lang="en-US" sz="2400" b="1">
                          <a:effectLst/>
                        </a:rPr>
                        <a:t>Model</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indent="635"/>
                      <a:r>
                        <a:rPr lang="en-US" sz="2400" b="1" dirty="0">
                          <a:effectLst/>
                        </a:rPr>
                        <a:t>Preprocessing On Images</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r>
                        <a:rPr lang="en-US" sz="2400" b="1">
                          <a:effectLst/>
                        </a:rPr>
                        <a:t>     AUC</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r>
                        <a:rPr lang="en-US" sz="2400" b="1" dirty="0">
                          <a:effectLst/>
                        </a:rPr>
                        <a:t>        LOSS</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094478756"/>
                  </a:ext>
                </a:extLst>
              </a:tr>
              <a:tr h="4283048">
                <a:tc rowSpan="2">
                  <a:txBody>
                    <a:bodyPr/>
                    <a:lstStyle/>
                    <a:p>
                      <a:r>
                        <a:rPr lang="en-US" sz="2400" b="1" dirty="0">
                          <a:effectLst/>
                          <a:latin typeface="LM Mono 8"/>
                          <a:ea typeface="LM Mono 8"/>
                          <a:cs typeface="LM Mono 8"/>
                        </a:rPr>
                        <a:t>VGG16</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indent="635"/>
                      <a:r>
                        <a:rPr lang="en-US" sz="2400" b="1" dirty="0">
                          <a:effectLst/>
                        </a:rPr>
                        <a:t>CLAHE+MIRNET</a:t>
                      </a:r>
                      <a:endParaRPr lang="en-IN" sz="2400" b="1" dirty="0">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5211330"/>
                  </a:ext>
                </a:extLst>
              </a:tr>
              <a:tr h="4283048">
                <a:tc vMerge="1">
                  <a:txBody>
                    <a:bodyPr/>
                    <a:lstStyle/>
                    <a:p>
                      <a:endParaRPr lang="en-IN"/>
                    </a:p>
                  </a:txBody>
                  <a:tcPr/>
                </a:tc>
                <a:tc>
                  <a:txBody>
                    <a:bodyPr/>
                    <a:lstStyle/>
                    <a:p>
                      <a:pPr indent="635"/>
                      <a:r>
                        <a:rPr lang="en-US" sz="2400" b="1">
                          <a:effectLst/>
                        </a:rPr>
                        <a:t>CLAHE+MSR</a:t>
                      </a:r>
                      <a:endParaRPr lang="en-IN" sz="2400" b="1">
                        <a:effectLst/>
                        <a:latin typeface="LM Mono 8"/>
                        <a:ea typeface="LM Mono 8"/>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endParaRPr lang="en-US" sz="2400" b="1">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40640" indent="-89535"/>
                      <a:endParaRPr lang="en-US" sz="2400" b="1" dirty="0">
                        <a:solidFill>
                          <a:srgbClr val="000000"/>
                        </a:solidFill>
                        <a:effectLst/>
                        <a:latin typeface="Times New Roman" panose="02020603050405020304" pitchFamily="18" charset="0"/>
                        <a:ea typeface="Times New Roman" panose="02020603050405020304" pitchFamily="18" charset="0"/>
                        <a:cs typeface="LM Mono 8"/>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688580357"/>
                  </a:ext>
                </a:extLst>
              </a:tr>
            </a:tbl>
          </a:graphicData>
        </a:graphic>
      </p:graphicFrame>
      <p:graphicFrame>
        <p:nvGraphicFramePr>
          <p:cNvPr id="4" name="Table 3">
            <a:extLst>
              <a:ext uri="{FF2B5EF4-FFF2-40B4-BE49-F238E27FC236}">
                <a16:creationId xmlns:a16="http://schemas.microsoft.com/office/drawing/2014/main" id="{A0F1AB9D-A6EE-F7AC-5B33-A284A95DB1C4}"/>
              </a:ext>
            </a:extLst>
          </p:cNvPr>
          <p:cNvGraphicFramePr>
            <a:graphicFrameLocks noGrp="1"/>
          </p:cNvGraphicFramePr>
          <p:nvPr/>
        </p:nvGraphicFramePr>
        <p:xfrm>
          <a:off x="20278165" y="1004047"/>
          <a:ext cx="208280" cy="365760"/>
        </p:xfrm>
        <a:graphic>
          <a:graphicData uri="http://schemas.openxmlformats.org/drawingml/2006/table">
            <a:tbl>
              <a:tblPr/>
              <a:tblGrid>
                <a:gridCol w="208280">
                  <a:extLst>
                    <a:ext uri="{9D8B030D-6E8A-4147-A177-3AD203B41FA5}">
                      <a16:colId xmlns:a16="http://schemas.microsoft.com/office/drawing/2014/main" val="658842460"/>
                    </a:ext>
                  </a:extLst>
                </a:gridCol>
              </a:tblGrid>
              <a:tr h="0">
                <a:tc>
                  <a:txBody>
                    <a:bodyPr/>
                    <a:lstStyle/>
                    <a:p>
                      <a:endParaRPr lang="en-IN" dirty="0"/>
                    </a:p>
                  </a:txBody>
                  <a:tcPr>
                    <a:lnL w="12700" cmpd="sng">
                      <a:solidFill>
                        <a:schemeClr val="tx1"/>
                      </a:solidFill>
                      <a:prstDash val="sysDot"/>
                    </a:lnL>
                    <a:lnR w="12700" cmpd="sng">
                      <a:solidFill>
                        <a:schemeClr val="tx1"/>
                      </a:solidFill>
                      <a:prstDash val="sysDot"/>
                    </a:lnR>
                    <a:lnT w="12700" cmpd="sng">
                      <a:solidFill>
                        <a:schemeClr val="tx1"/>
                      </a:solidFill>
                      <a:prstDash val="sysDot"/>
                    </a:lnT>
                    <a:lnB w="12700" cmpd="sng">
                      <a:solidFill>
                        <a:schemeClr val="tx1"/>
                      </a:solidFill>
                      <a:prstDash val="sysDot"/>
                    </a:lnB>
                  </a:tcPr>
                </a:tc>
                <a:extLst>
                  <a:ext uri="{0D108BD9-81ED-4DB2-BD59-A6C34878D82A}">
                    <a16:rowId xmlns:a16="http://schemas.microsoft.com/office/drawing/2014/main" val="4058436990"/>
                  </a:ext>
                </a:extLst>
              </a:tr>
            </a:tbl>
          </a:graphicData>
        </a:graphic>
      </p:graphicFrame>
      <p:pic>
        <p:nvPicPr>
          <p:cNvPr id="7170" name="Picture 2">
            <a:extLst>
              <a:ext uri="{FF2B5EF4-FFF2-40B4-BE49-F238E27FC236}">
                <a16:creationId xmlns:a16="http://schemas.microsoft.com/office/drawing/2014/main" id="{A9F6B47A-84B9-C682-A52A-4DF0DD4E3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1569722"/>
            <a:ext cx="5791198" cy="40357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5D32D0E-44F1-58BE-0796-370C73AA4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2940" y="1569722"/>
            <a:ext cx="6641318" cy="403577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14.png">
            <a:extLst>
              <a:ext uri="{FF2B5EF4-FFF2-40B4-BE49-F238E27FC236}">
                <a16:creationId xmlns:a16="http://schemas.microsoft.com/office/drawing/2014/main" id="{73681F3E-293A-39E2-DB48-3DFDD6358BBE}"/>
              </a:ext>
            </a:extLst>
          </p:cNvPr>
          <p:cNvPicPr/>
          <p:nvPr/>
        </p:nvPicPr>
        <p:blipFill>
          <a:blip r:embed="rId6"/>
          <a:stretch>
            <a:fillRect/>
          </a:stretch>
        </p:blipFill>
        <p:spPr>
          <a:xfrm>
            <a:off x="4876800" y="5974197"/>
            <a:ext cx="5791199" cy="3812917"/>
          </a:xfrm>
          <a:prstGeom prst="rect">
            <a:avLst/>
          </a:prstGeom>
        </p:spPr>
      </p:pic>
      <p:pic>
        <p:nvPicPr>
          <p:cNvPr id="7" name="image2.png">
            <a:extLst>
              <a:ext uri="{FF2B5EF4-FFF2-40B4-BE49-F238E27FC236}">
                <a16:creationId xmlns:a16="http://schemas.microsoft.com/office/drawing/2014/main" id="{E09CD24B-F5D4-721E-46E5-BE1269724A29}"/>
              </a:ext>
            </a:extLst>
          </p:cNvPr>
          <p:cNvPicPr/>
          <p:nvPr/>
        </p:nvPicPr>
        <p:blipFill>
          <a:blip r:embed="rId7"/>
          <a:stretch>
            <a:fillRect/>
          </a:stretch>
        </p:blipFill>
        <p:spPr>
          <a:xfrm>
            <a:off x="11072940" y="5974197"/>
            <a:ext cx="6641318" cy="3812916"/>
          </a:xfrm>
          <a:prstGeom prst="rect">
            <a:avLst/>
          </a:prstGeom>
        </p:spPr>
      </p:pic>
    </p:spTree>
    <p:extLst>
      <p:ext uri="{BB962C8B-B14F-4D97-AF65-F5344CB8AC3E}">
        <p14:creationId xmlns:p14="http://schemas.microsoft.com/office/powerpoint/2010/main" val="132207659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B0B7D65-9209-2F09-6FB8-051AFB8E2E6A}"/>
              </a:ext>
            </a:extLst>
          </p:cNvPr>
          <p:cNvPicPr>
            <a:picLocks noChangeAspect="1"/>
          </p:cNvPicPr>
          <p:nvPr/>
        </p:nvPicPr>
        <p:blipFill>
          <a:blip r:embed="rId2"/>
          <a:stretch>
            <a:fillRect/>
          </a:stretch>
        </p:blipFill>
        <p:spPr>
          <a:xfrm>
            <a:off x="0" y="0"/>
            <a:ext cx="18288000" cy="10287000"/>
          </a:xfrm>
          <a:prstGeom prst="rect">
            <a:avLst/>
          </a:prstGeom>
        </p:spPr>
      </p:pic>
      <p:grpSp>
        <p:nvGrpSpPr>
          <p:cNvPr id="37" name="Group 37"/>
          <p:cNvGrpSpPr/>
          <p:nvPr/>
        </p:nvGrpSpPr>
        <p:grpSpPr>
          <a:xfrm>
            <a:off x="710950" y="2401937"/>
            <a:ext cx="7671050" cy="4486017"/>
            <a:chOff x="-256546" y="-66675"/>
            <a:chExt cx="10228066" cy="5981355"/>
          </a:xfrm>
        </p:grpSpPr>
        <p:sp>
          <p:nvSpPr>
            <p:cNvPr id="38" name="TextBox 38"/>
            <p:cNvSpPr txBox="1"/>
            <p:nvPr/>
          </p:nvSpPr>
          <p:spPr>
            <a:xfrm>
              <a:off x="0" y="-66675"/>
              <a:ext cx="8166824" cy="863997"/>
            </a:xfrm>
            <a:prstGeom prst="rect">
              <a:avLst/>
            </a:prstGeom>
          </p:spPr>
          <p:txBody>
            <a:bodyPr lIns="0" tIns="0" rIns="0" bIns="0" rtlCol="0" anchor="t">
              <a:spAutoFit/>
            </a:bodyPr>
            <a:lstStyle/>
            <a:p>
              <a:pPr>
                <a:lnSpc>
                  <a:spcPct val="150000"/>
                </a:lnSpc>
              </a:pPr>
              <a:r>
                <a:rPr lang="en-US" sz="3200" dirty="0">
                  <a:solidFill>
                    <a:srgbClr val="000000"/>
                  </a:solidFill>
                  <a:latin typeface="Kollektif"/>
                </a:rPr>
                <a:t>Model Performance</a:t>
              </a:r>
            </a:p>
          </p:txBody>
        </p:sp>
        <p:sp>
          <p:nvSpPr>
            <p:cNvPr id="39" name="TextBox 39"/>
            <p:cNvSpPr txBox="1"/>
            <p:nvPr/>
          </p:nvSpPr>
          <p:spPr>
            <a:xfrm>
              <a:off x="-256546" y="817302"/>
              <a:ext cx="10228066" cy="5097378"/>
            </a:xfrm>
            <a:prstGeom prst="rect">
              <a:avLst/>
            </a:prstGeom>
          </p:spPr>
          <p:txBody>
            <a:bodyPr wrap="square" lIns="0" tIns="0" rIns="0" bIns="0" rtlCol="0" anchor="t">
              <a:spAutoFit/>
            </a:bodyPr>
            <a:lstStyle/>
            <a:p>
              <a:pPr marL="604519" lvl="1" indent="-302260">
                <a:lnSpc>
                  <a:spcPct val="150000"/>
                </a:lnSpc>
                <a:buFont typeface="Arial"/>
                <a:buChar char="•"/>
              </a:pPr>
              <a:r>
                <a:rPr lang="en-US" sz="2799" dirty="0">
                  <a:solidFill>
                    <a:srgbClr val="000000"/>
                  </a:solidFill>
                  <a:latin typeface="Nunito 1"/>
                </a:rPr>
                <a:t>Great distinguishing capabilities</a:t>
              </a:r>
            </a:p>
            <a:p>
              <a:pPr marL="604519" lvl="1" indent="-302260">
                <a:lnSpc>
                  <a:spcPct val="150000"/>
                </a:lnSpc>
                <a:buFont typeface="Arial"/>
                <a:buChar char="•"/>
              </a:pPr>
              <a:r>
                <a:rPr lang="en-US" sz="2799" dirty="0">
                  <a:solidFill>
                    <a:srgbClr val="000000"/>
                  </a:solidFill>
                  <a:latin typeface="Nunito 1"/>
                </a:rPr>
                <a:t>Captures relevant features</a:t>
              </a:r>
            </a:p>
            <a:p>
              <a:pPr marL="604519" lvl="1" indent="-302260">
                <a:lnSpc>
                  <a:spcPct val="150000"/>
                </a:lnSpc>
                <a:buFont typeface="Arial"/>
                <a:buChar char="•"/>
              </a:pPr>
              <a:r>
                <a:rPr lang="en-US" sz="2799" dirty="0">
                  <a:solidFill>
                    <a:srgbClr val="000000"/>
                  </a:solidFill>
                  <a:latin typeface="Nunito 1"/>
                </a:rPr>
                <a:t>Despite the number of training parameters, VGG16 slightly outperforms RESNET50 model</a:t>
              </a:r>
            </a:p>
            <a:p>
              <a:pPr marL="302259" lvl="1">
                <a:lnSpc>
                  <a:spcPct val="150000"/>
                </a:lnSpc>
              </a:pPr>
              <a:endParaRPr lang="en-US" sz="2799" dirty="0">
                <a:solidFill>
                  <a:srgbClr val="000000"/>
                </a:solidFill>
                <a:latin typeface="Nunito 1"/>
              </a:endParaRPr>
            </a:p>
          </p:txBody>
        </p:sp>
      </p:grpSp>
      <p:sp>
        <p:nvSpPr>
          <p:cNvPr id="40" name="TextBox 40"/>
          <p:cNvSpPr txBox="1"/>
          <p:nvPr/>
        </p:nvSpPr>
        <p:spPr>
          <a:xfrm>
            <a:off x="732213" y="191604"/>
            <a:ext cx="6262398" cy="1822678"/>
          </a:xfrm>
          <a:prstGeom prst="rect">
            <a:avLst/>
          </a:prstGeom>
        </p:spPr>
        <p:txBody>
          <a:bodyPr lIns="0" tIns="0" rIns="0" bIns="0" rtlCol="0" anchor="t">
            <a:spAutoFit/>
          </a:bodyPr>
          <a:lstStyle/>
          <a:p>
            <a:pPr>
              <a:lnSpc>
                <a:spcPct val="150000"/>
              </a:lnSpc>
            </a:pPr>
            <a:r>
              <a:rPr lang="en-US" sz="9000" dirty="0">
                <a:solidFill>
                  <a:srgbClr val="000000"/>
                </a:solidFill>
                <a:latin typeface="Kollektif"/>
              </a:rPr>
              <a:t>Results</a:t>
            </a:r>
          </a:p>
        </p:txBody>
      </p:sp>
      <p:sp>
        <p:nvSpPr>
          <p:cNvPr id="41" name="TextBox 41"/>
          <p:cNvSpPr txBox="1"/>
          <p:nvPr/>
        </p:nvSpPr>
        <p:spPr>
          <a:xfrm>
            <a:off x="11217041" y="334479"/>
            <a:ext cx="5745772" cy="507831"/>
          </a:xfrm>
          <a:prstGeom prst="rect">
            <a:avLst/>
          </a:prstGeom>
        </p:spPr>
        <p:txBody>
          <a:bodyPr lIns="0" tIns="0" rIns="0" bIns="0" rtlCol="0" anchor="t">
            <a:spAutoFit/>
          </a:bodyPr>
          <a:lstStyle/>
          <a:p>
            <a:pPr algn="r">
              <a:lnSpc>
                <a:spcPct val="150000"/>
              </a:lnSpc>
            </a:pPr>
            <a:r>
              <a:rPr lang="en-US" sz="2400" u="sng" dirty="0">
                <a:solidFill>
                  <a:srgbClr val="000000"/>
                </a:solidFill>
                <a:latin typeface="Nunito 1 Bold"/>
                <a:hlinkClick r:id="rId3" action="ppaction://hlinksldjump"/>
              </a:rPr>
              <a:t>Back to Index</a:t>
            </a:r>
          </a:p>
        </p:txBody>
      </p:sp>
      <p:grpSp>
        <p:nvGrpSpPr>
          <p:cNvPr id="43" name="Group 37">
            <a:extLst>
              <a:ext uri="{FF2B5EF4-FFF2-40B4-BE49-F238E27FC236}">
                <a16:creationId xmlns:a16="http://schemas.microsoft.com/office/drawing/2014/main" id="{A492CA90-3E60-3CE2-8B1C-768C5E98E4D4}"/>
              </a:ext>
            </a:extLst>
          </p:cNvPr>
          <p:cNvGrpSpPr/>
          <p:nvPr/>
        </p:nvGrpSpPr>
        <p:grpSpPr>
          <a:xfrm>
            <a:off x="9525000" y="2401937"/>
            <a:ext cx="7848600" cy="3193740"/>
            <a:chOff x="-256545" y="-66675"/>
            <a:chExt cx="10464800" cy="4258318"/>
          </a:xfrm>
        </p:grpSpPr>
        <p:sp>
          <p:nvSpPr>
            <p:cNvPr id="44" name="TextBox 38">
              <a:extLst>
                <a:ext uri="{FF2B5EF4-FFF2-40B4-BE49-F238E27FC236}">
                  <a16:creationId xmlns:a16="http://schemas.microsoft.com/office/drawing/2014/main" id="{E23CDE66-50A9-4EFD-CF1F-35465F74A845}"/>
                </a:ext>
              </a:extLst>
            </p:cNvPr>
            <p:cNvSpPr txBox="1"/>
            <p:nvPr/>
          </p:nvSpPr>
          <p:spPr>
            <a:xfrm>
              <a:off x="0" y="-66675"/>
              <a:ext cx="8166824" cy="863997"/>
            </a:xfrm>
            <a:prstGeom prst="rect">
              <a:avLst/>
            </a:prstGeom>
          </p:spPr>
          <p:txBody>
            <a:bodyPr lIns="0" tIns="0" rIns="0" bIns="0" rtlCol="0" anchor="t">
              <a:spAutoFit/>
            </a:bodyPr>
            <a:lstStyle/>
            <a:p>
              <a:pPr>
                <a:lnSpc>
                  <a:spcPct val="150000"/>
                </a:lnSpc>
              </a:pPr>
              <a:r>
                <a:rPr lang="en-US" sz="3200" dirty="0">
                  <a:solidFill>
                    <a:srgbClr val="000000"/>
                  </a:solidFill>
                  <a:latin typeface="Kollektif"/>
                </a:rPr>
                <a:t>Generalization</a:t>
              </a:r>
            </a:p>
          </p:txBody>
        </p:sp>
        <p:sp>
          <p:nvSpPr>
            <p:cNvPr id="45" name="TextBox 39">
              <a:extLst>
                <a:ext uri="{FF2B5EF4-FFF2-40B4-BE49-F238E27FC236}">
                  <a16:creationId xmlns:a16="http://schemas.microsoft.com/office/drawing/2014/main" id="{A623EC76-6C21-5150-7ED8-E0CB2E8E3F21}"/>
                </a:ext>
              </a:extLst>
            </p:cNvPr>
            <p:cNvSpPr txBox="1"/>
            <p:nvPr/>
          </p:nvSpPr>
          <p:spPr>
            <a:xfrm>
              <a:off x="-256545" y="817302"/>
              <a:ext cx="10464800" cy="3374341"/>
            </a:xfrm>
            <a:prstGeom prst="rect">
              <a:avLst/>
            </a:prstGeom>
          </p:spPr>
          <p:txBody>
            <a:bodyPr wrap="square" lIns="0" tIns="0" rIns="0" bIns="0" rtlCol="0" anchor="t">
              <a:spAutoFit/>
            </a:bodyPr>
            <a:lstStyle/>
            <a:p>
              <a:pPr marL="604519" lvl="1" indent="-302260">
                <a:lnSpc>
                  <a:spcPct val="150000"/>
                </a:lnSpc>
                <a:buFont typeface="Arial"/>
                <a:buChar char="•"/>
              </a:pPr>
              <a:r>
                <a:rPr lang="en-US" sz="2799" dirty="0">
                  <a:solidFill>
                    <a:srgbClr val="000000"/>
                  </a:solidFill>
                  <a:latin typeface="Nunito 1"/>
                </a:rPr>
                <a:t>Convergence of loss function</a:t>
              </a:r>
            </a:p>
            <a:p>
              <a:pPr marL="604519" lvl="1" indent="-302260">
                <a:lnSpc>
                  <a:spcPct val="150000"/>
                </a:lnSpc>
                <a:buFont typeface="Arial"/>
                <a:buChar char="•"/>
              </a:pPr>
              <a:r>
                <a:rPr lang="en-US" sz="2799" dirty="0">
                  <a:solidFill>
                    <a:srgbClr val="000000"/>
                  </a:solidFill>
                  <a:latin typeface="Nunito 1"/>
                </a:rPr>
                <a:t>Will be good at generalizing of unseen data</a:t>
              </a:r>
            </a:p>
            <a:p>
              <a:pPr marL="604519" lvl="1" indent="-302260">
                <a:lnSpc>
                  <a:spcPct val="150000"/>
                </a:lnSpc>
                <a:buFont typeface="Arial"/>
                <a:buChar char="•"/>
              </a:pPr>
              <a:r>
                <a:rPr lang="en-US" sz="2799" dirty="0">
                  <a:solidFill>
                    <a:srgbClr val="000000"/>
                  </a:solidFill>
                  <a:latin typeface="Nunito 1"/>
                </a:rPr>
                <a:t>No overfitting</a:t>
              </a:r>
            </a:p>
            <a:p>
              <a:pPr marL="302259" lvl="1">
                <a:lnSpc>
                  <a:spcPct val="150000"/>
                </a:lnSpc>
              </a:pPr>
              <a:endParaRPr lang="en-US" sz="2799" dirty="0">
                <a:solidFill>
                  <a:srgbClr val="000000"/>
                </a:solidFill>
                <a:latin typeface="Nunito 1"/>
              </a:endParaRPr>
            </a:p>
          </p:txBody>
        </p:sp>
      </p:grpSp>
      <p:grpSp>
        <p:nvGrpSpPr>
          <p:cNvPr id="46" name="Group 37">
            <a:extLst>
              <a:ext uri="{FF2B5EF4-FFF2-40B4-BE49-F238E27FC236}">
                <a16:creationId xmlns:a16="http://schemas.microsoft.com/office/drawing/2014/main" id="{E98029AC-BD05-6982-A9F6-AF9F2C61E59D}"/>
              </a:ext>
            </a:extLst>
          </p:cNvPr>
          <p:cNvGrpSpPr/>
          <p:nvPr/>
        </p:nvGrpSpPr>
        <p:grpSpPr>
          <a:xfrm>
            <a:off x="761750" y="6883721"/>
            <a:ext cx="7391649" cy="3794842"/>
            <a:chOff x="-256546" y="-66675"/>
            <a:chExt cx="9855532" cy="5428547"/>
          </a:xfrm>
        </p:grpSpPr>
        <p:sp>
          <p:nvSpPr>
            <p:cNvPr id="47" name="TextBox 38">
              <a:extLst>
                <a:ext uri="{FF2B5EF4-FFF2-40B4-BE49-F238E27FC236}">
                  <a16:creationId xmlns:a16="http://schemas.microsoft.com/office/drawing/2014/main" id="{29DC5B6B-CD6C-1C78-7D11-1FBDB66371A2}"/>
                </a:ext>
              </a:extLst>
            </p:cNvPr>
            <p:cNvSpPr txBox="1"/>
            <p:nvPr/>
          </p:nvSpPr>
          <p:spPr>
            <a:xfrm>
              <a:off x="0" y="-66675"/>
              <a:ext cx="8166824" cy="926965"/>
            </a:xfrm>
            <a:prstGeom prst="rect">
              <a:avLst/>
            </a:prstGeom>
          </p:spPr>
          <p:txBody>
            <a:bodyPr lIns="0" tIns="0" rIns="0" bIns="0" rtlCol="0" anchor="t">
              <a:spAutoFit/>
            </a:bodyPr>
            <a:lstStyle/>
            <a:p>
              <a:pPr>
                <a:lnSpc>
                  <a:spcPct val="150000"/>
                </a:lnSpc>
              </a:pPr>
              <a:r>
                <a:rPr lang="en-US" sz="3200" dirty="0">
                  <a:solidFill>
                    <a:srgbClr val="000000"/>
                  </a:solidFill>
                  <a:latin typeface="Kollektif"/>
                </a:rPr>
                <a:t>Model Stability</a:t>
              </a:r>
            </a:p>
          </p:txBody>
        </p:sp>
        <p:sp>
          <p:nvSpPr>
            <p:cNvPr id="48" name="TextBox 39">
              <a:extLst>
                <a:ext uri="{FF2B5EF4-FFF2-40B4-BE49-F238E27FC236}">
                  <a16:creationId xmlns:a16="http://schemas.microsoft.com/office/drawing/2014/main" id="{7164446A-6899-90CB-6992-82974D7FE952}"/>
                </a:ext>
              </a:extLst>
            </p:cNvPr>
            <p:cNvSpPr txBox="1"/>
            <p:nvPr/>
          </p:nvSpPr>
          <p:spPr>
            <a:xfrm>
              <a:off x="-256546" y="817302"/>
              <a:ext cx="9855532" cy="4544570"/>
            </a:xfrm>
            <a:prstGeom prst="rect">
              <a:avLst/>
            </a:prstGeom>
          </p:spPr>
          <p:txBody>
            <a:bodyPr wrap="square" lIns="0" tIns="0" rIns="0" bIns="0" rtlCol="0" anchor="t">
              <a:spAutoFit/>
            </a:bodyPr>
            <a:lstStyle/>
            <a:p>
              <a:pPr marL="604519" lvl="1" indent="-302260">
                <a:lnSpc>
                  <a:spcPct val="150000"/>
                </a:lnSpc>
                <a:buFont typeface="Arial"/>
                <a:buChar char="•"/>
              </a:pPr>
              <a:r>
                <a:rPr lang="en-US" sz="2799" dirty="0">
                  <a:solidFill>
                    <a:srgbClr val="000000"/>
                  </a:solidFill>
                  <a:latin typeface="Nunito 1"/>
                </a:rPr>
                <a:t>Convergence of both AUC and Loss functions</a:t>
              </a:r>
            </a:p>
            <a:p>
              <a:pPr marL="604519" lvl="1" indent="-302260">
                <a:lnSpc>
                  <a:spcPct val="150000"/>
                </a:lnSpc>
                <a:buFont typeface="Arial"/>
                <a:buChar char="•"/>
              </a:pPr>
              <a:r>
                <a:rPr lang="en-US" sz="2799" dirty="0">
                  <a:solidFill>
                    <a:srgbClr val="000000"/>
                  </a:solidFill>
                  <a:latin typeface="Nunito 1"/>
                </a:rPr>
                <a:t>Lack of significant fluctuations</a:t>
              </a:r>
            </a:p>
            <a:p>
              <a:pPr marL="604519" lvl="1" indent="-302260">
                <a:lnSpc>
                  <a:spcPct val="150000"/>
                </a:lnSpc>
                <a:buFont typeface="Arial"/>
                <a:buChar char="•"/>
              </a:pPr>
              <a:endParaRPr lang="en-US" sz="2799" dirty="0">
                <a:solidFill>
                  <a:srgbClr val="000000"/>
                </a:solidFill>
                <a:latin typeface="Nunito 1"/>
              </a:endParaRPr>
            </a:p>
            <a:p>
              <a:pPr marL="302259" lvl="1">
                <a:lnSpc>
                  <a:spcPct val="150000"/>
                </a:lnSpc>
              </a:pPr>
              <a:endParaRPr lang="en-US" sz="2799" dirty="0">
                <a:solidFill>
                  <a:srgbClr val="000000"/>
                </a:solidFill>
                <a:latin typeface="Nunito 1"/>
              </a:endParaRP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TextBox 2"/>
          <p:cNvSpPr txBox="1"/>
          <p:nvPr/>
        </p:nvSpPr>
        <p:spPr>
          <a:xfrm>
            <a:off x="1028700" y="871538"/>
            <a:ext cx="11336556" cy="1166986"/>
          </a:xfrm>
          <a:prstGeom prst="rect">
            <a:avLst/>
          </a:prstGeom>
        </p:spPr>
        <p:txBody>
          <a:bodyPr lIns="0" tIns="0" rIns="0" bIns="0" rtlCol="0" anchor="t">
            <a:spAutoFit/>
          </a:bodyPr>
          <a:lstStyle/>
          <a:p>
            <a:pPr>
              <a:lnSpc>
                <a:spcPts val="9119"/>
              </a:lnSpc>
            </a:pPr>
            <a:r>
              <a:rPr lang="en-US" sz="7599" dirty="0">
                <a:solidFill>
                  <a:srgbClr val="000000"/>
                </a:solidFill>
                <a:latin typeface="Kollektif"/>
              </a:rPr>
              <a:t>Analysis and Conclusion</a:t>
            </a:r>
          </a:p>
        </p:txBody>
      </p:sp>
      <p:sp>
        <p:nvSpPr>
          <p:cNvPr id="3" name="TextBox 3"/>
          <p:cNvSpPr txBox="1"/>
          <p:nvPr/>
        </p:nvSpPr>
        <p:spPr>
          <a:xfrm>
            <a:off x="1399440" y="6769413"/>
            <a:ext cx="3991323" cy="423193"/>
          </a:xfrm>
          <a:prstGeom prst="rect">
            <a:avLst/>
          </a:prstGeom>
        </p:spPr>
        <p:txBody>
          <a:bodyPr lIns="0" tIns="0" rIns="0" bIns="0" rtlCol="0" anchor="t">
            <a:spAutoFit/>
          </a:bodyPr>
          <a:lstStyle/>
          <a:p>
            <a:pPr algn="ctr">
              <a:lnSpc>
                <a:spcPts val="3639"/>
              </a:lnSpc>
            </a:pPr>
            <a:r>
              <a:rPr lang="en-US" sz="2000" dirty="0">
                <a:solidFill>
                  <a:srgbClr val="000000"/>
                </a:solidFill>
                <a:latin typeface="Nunito 1"/>
              </a:rPr>
              <a:t>RESNET50 vs VGG16</a:t>
            </a:r>
          </a:p>
        </p:txBody>
      </p:sp>
      <p:sp>
        <p:nvSpPr>
          <p:cNvPr id="4" name="TextBox 4"/>
          <p:cNvSpPr txBox="1"/>
          <p:nvPr/>
        </p:nvSpPr>
        <p:spPr>
          <a:xfrm>
            <a:off x="7148338" y="6769413"/>
            <a:ext cx="3991323" cy="915635"/>
          </a:xfrm>
          <a:prstGeom prst="rect">
            <a:avLst/>
          </a:prstGeom>
        </p:spPr>
        <p:txBody>
          <a:bodyPr lIns="0" tIns="0" rIns="0" bIns="0" rtlCol="0" anchor="t">
            <a:spAutoFit/>
          </a:bodyPr>
          <a:lstStyle/>
          <a:p>
            <a:pPr algn="ctr">
              <a:lnSpc>
                <a:spcPts val="3639"/>
              </a:lnSpc>
            </a:pPr>
            <a:r>
              <a:rPr lang="en-US" sz="2000" dirty="0">
                <a:solidFill>
                  <a:srgbClr val="000000"/>
                </a:solidFill>
                <a:latin typeface="Nunito 1"/>
              </a:rPr>
              <a:t>Real Life Clinical data personalized treatment</a:t>
            </a:r>
          </a:p>
        </p:txBody>
      </p:sp>
      <p:sp>
        <p:nvSpPr>
          <p:cNvPr id="5" name="TextBox 5"/>
          <p:cNvSpPr txBox="1"/>
          <p:nvPr/>
        </p:nvSpPr>
        <p:spPr>
          <a:xfrm>
            <a:off x="12897236" y="6769413"/>
            <a:ext cx="3991323" cy="884858"/>
          </a:xfrm>
          <a:prstGeom prst="rect">
            <a:avLst/>
          </a:prstGeom>
        </p:spPr>
        <p:txBody>
          <a:bodyPr lIns="0" tIns="0" rIns="0" bIns="0" rtlCol="0" anchor="t">
            <a:spAutoFit/>
          </a:bodyPr>
          <a:lstStyle/>
          <a:p>
            <a:pPr algn="ctr">
              <a:lnSpc>
                <a:spcPts val="3639"/>
              </a:lnSpc>
            </a:pPr>
            <a:r>
              <a:rPr lang="en-US" sz="2000" dirty="0">
                <a:solidFill>
                  <a:srgbClr val="000000"/>
                </a:solidFill>
                <a:latin typeface="Nunito 1"/>
              </a:rPr>
              <a:t>Explore feature importance analysis, attention mechanisms, </a:t>
            </a:r>
            <a:r>
              <a:rPr lang="en-US" sz="2000" dirty="0" err="1">
                <a:solidFill>
                  <a:srgbClr val="000000"/>
                </a:solidFill>
                <a:latin typeface="Nunito 1"/>
              </a:rPr>
              <a:t>etc</a:t>
            </a:r>
            <a:endParaRPr lang="en-US" sz="2000" dirty="0">
              <a:solidFill>
                <a:srgbClr val="000000"/>
              </a:solidFill>
              <a:latin typeface="Nunito 1"/>
            </a:endParaRPr>
          </a:p>
        </p:txBody>
      </p:sp>
      <p:sp>
        <p:nvSpPr>
          <p:cNvPr id="6" name="TextBox 6"/>
          <p:cNvSpPr txBox="1"/>
          <p:nvPr/>
        </p:nvSpPr>
        <p:spPr>
          <a:xfrm>
            <a:off x="13266220" y="1383030"/>
            <a:ext cx="3993080"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
        <p:nvSpPr>
          <p:cNvPr id="8" name="Freeform 8"/>
          <p:cNvSpPr/>
          <p:nvPr/>
        </p:nvSpPr>
        <p:spPr>
          <a:xfrm>
            <a:off x="7876759" y="3879428"/>
            <a:ext cx="2534480" cy="2528143"/>
          </a:xfrm>
          <a:custGeom>
            <a:avLst/>
            <a:gdLst/>
            <a:ahLst/>
            <a:cxnLst/>
            <a:rect l="l" t="t" r="r" b="b"/>
            <a:pathLst>
              <a:path w="3379306" h="3370858">
                <a:moveTo>
                  <a:pt x="0" y="0"/>
                </a:moveTo>
                <a:lnTo>
                  <a:pt x="3379306" y="0"/>
                </a:lnTo>
                <a:lnTo>
                  <a:pt x="3379306" y="3370858"/>
                </a:lnTo>
                <a:lnTo>
                  <a:pt x="0" y="3370858"/>
                </a:lnTo>
                <a:lnTo>
                  <a:pt x="0" y="0"/>
                </a:lnTo>
                <a:close/>
              </a:path>
            </a:pathLst>
          </a:custGeom>
          <a:blipFill>
            <a:blip r:embed="rId4"/>
            <a:stretch>
              <a:fillRect/>
            </a:stretch>
          </a:blipFill>
        </p:spPr>
      </p:sp>
      <p:grpSp>
        <p:nvGrpSpPr>
          <p:cNvPr id="10" name="Group 10"/>
          <p:cNvGrpSpPr/>
          <p:nvPr/>
        </p:nvGrpSpPr>
        <p:grpSpPr>
          <a:xfrm>
            <a:off x="13659197" y="3879428"/>
            <a:ext cx="2534480" cy="2528143"/>
            <a:chOff x="0" y="0"/>
            <a:chExt cx="3379306" cy="3370858"/>
          </a:xfrm>
        </p:grpSpPr>
        <p:sp>
          <p:nvSpPr>
            <p:cNvPr id="11" name="Freeform 11"/>
            <p:cNvSpPr/>
            <p:nvPr/>
          </p:nvSpPr>
          <p:spPr>
            <a:xfrm>
              <a:off x="0" y="0"/>
              <a:ext cx="3379306" cy="3370858"/>
            </a:xfrm>
            <a:custGeom>
              <a:avLst/>
              <a:gdLst/>
              <a:ahLst/>
              <a:cxnLst/>
              <a:rect l="l" t="t" r="r" b="b"/>
              <a:pathLst>
                <a:path w="3379306" h="3370858">
                  <a:moveTo>
                    <a:pt x="0" y="0"/>
                  </a:moveTo>
                  <a:lnTo>
                    <a:pt x="3379306" y="0"/>
                  </a:lnTo>
                  <a:lnTo>
                    <a:pt x="3379306" y="3370858"/>
                  </a:lnTo>
                  <a:lnTo>
                    <a:pt x="0" y="3370858"/>
                  </a:lnTo>
                  <a:lnTo>
                    <a:pt x="0" y="0"/>
                  </a:lnTo>
                  <a:close/>
                </a:path>
              </a:pathLst>
            </a:custGeom>
            <a:blipFill>
              <a:blip r:embed="rId4"/>
              <a:stretch>
                <a:fillRect/>
              </a:stretch>
            </a:blipFill>
          </p:spPr>
        </p:sp>
        <p:sp>
          <p:nvSpPr>
            <p:cNvPr id="12" name="Freeform 12"/>
            <p:cNvSpPr/>
            <p:nvPr/>
          </p:nvSpPr>
          <p:spPr>
            <a:xfrm>
              <a:off x="1403876" y="1311335"/>
              <a:ext cx="509272" cy="701171"/>
            </a:xfrm>
            <a:custGeom>
              <a:avLst/>
              <a:gdLst/>
              <a:ahLst/>
              <a:cxnLst/>
              <a:rect l="l" t="t" r="r" b="b"/>
              <a:pathLst>
                <a:path w="509272" h="701171">
                  <a:moveTo>
                    <a:pt x="0" y="0"/>
                  </a:moveTo>
                  <a:lnTo>
                    <a:pt x="509272" y="0"/>
                  </a:lnTo>
                  <a:lnTo>
                    <a:pt x="509272" y="701172"/>
                  </a:lnTo>
                  <a:lnTo>
                    <a:pt x="0" y="7011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10858" y="1302766"/>
              <a:ext cx="502562" cy="502562"/>
            </a:xfrm>
            <a:custGeom>
              <a:avLst/>
              <a:gdLst/>
              <a:ahLst/>
              <a:cxnLst/>
              <a:rect l="l" t="t" r="r" b="b"/>
              <a:pathLst>
                <a:path w="502562" h="502562">
                  <a:moveTo>
                    <a:pt x="0" y="0"/>
                  </a:moveTo>
                  <a:lnTo>
                    <a:pt x="502562" y="0"/>
                  </a:lnTo>
                  <a:lnTo>
                    <a:pt x="502562" y="502561"/>
                  </a:lnTo>
                  <a:lnTo>
                    <a:pt x="0" y="502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5" name="Freeform 15"/>
          <p:cNvSpPr/>
          <p:nvPr/>
        </p:nvSpPr>
        <p:spPr>
          <a:xfrm>
            <a:off x="2127862" y="3879428"/>
            <a:ext cx="2534480" cy="2528143"/>
          </a:xfrm>
          <a:custGeom>
            <a:avLst/>
            <a:gdLst/>
            <a:ahLst/>
            <a:cxnLst/>
            <a:rect l="l" t="t" r="r" b="b"/>
            <a:pathLst>
              <a:path w="3379306" h="3370858">
                <a:moveTo>
                  <a:pt x="0" y="0"/>
                </a:moveTo>
                <a:lnTo>
                  <a:pt x="3379306" y="0"/>
                </a:lnTo>
                <a:lnTo>
                  <a:pt x="3379306" y="3370858"/>
                </a:lnTo>
                <a:lnTo>
                  <a:pt x="0" y="3370858"/>
                </a:lnTo>
                <a:lnTo>
                  <a:pt x="0" y="0"/>
                </a:lnTo>
                <a:close/>
              </a:path>
            </a:pathLst>
          </a:custGeom>
          <a:blipFill>
            <a:blip r:embed="rId4"/>
            <a:stretch>
              <a:fillRect/>
            </a:stretch>
          </a:blipFill>
        </p:spPr>
      </p:sp>
      <p:pic>
        <p:nvPicPr>
          <p:cNvPr id="18" name="Graphic 17" descr="Atom">
            <a:extLst>
              <a:ext uri="{FF2B5EF4-FFF2-40B4-BE49-F238E27FC236}">
                <a16:creationId xmlns:a16="http://schemas.microsoft.com/office/drawing/2014/main" id="{C486D659-F1AA-EB20-D22D-DDA244F95B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37901" y="4686299"/>
            <a:ext cx="914400" cy="914400"/>
          </a:xfrm>
          <a:prstGeom prst="rect">
            <a:avLst/>
          </a:prstGeom>
        </p:spPr>
      </p:pic>
      <p:pic>
        <p:nvPicPr>
          <p:cNvPr id="20" name="Graphic 19" descr="Target Audience">
            <a:extLst>
              <a:ext uri="{FF2B5EF4-FFF2-40B4-BE49-F238E27FC236}">
                <a16:creationId xmlns:a16="http://schemas.microsoft.com/office/drawing/2014/main" id="{CD69115D-B45D-6D79-EE17-914173D3F9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6799" y="4686299"/>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rot="-2395329">
            <a:off x="10992970" y="-2556926"/>
            <a:ext cx="12214504" cy="17418188"/>
          </a:xfrm>
          <a:custGeom>
            <a:avLst/>
            <a:gdLst/>
            <a:ahLst/>
            <a:cxnLst/>
            <a:rect l="l" t="t" r="r" b="b"/>
            <a:pathLst>
              <a:path w="12214504" h="17418188">
                <a:moveTo>
                  <a:pt x="0" y="0"/>
                </a:moveTo>
                <a:lnTo>
                  <a:pt x="12214504" y="0"/>
                </a:lnTo>
                <a:lnTo>
                  <a:pt x="12214504" y="17418188"/>
                </a:lnTo>
                <a:lnTo>
                  <a:pt x="0" y="17418188"/>
                </a:lnTo>
                <a:lnTo>
                  <a:pt x="0" y="0"/>
                </a:lnTo>
                <a:close/>
              </a:path>
            </a:pathLst>
          </a:custGeom>
          <a:blipFill>
            <a:blip r:embed="rId2"/>
            <a:stretch>
              <a:fillRect/>
            </a:stretch>
          </a:blipFill>
        </p:spPr>
      </p:sp>
      <p:grpSp>
        <p:nvGrpSpPr>
          <p:cNvPr id="3" name="Group 3"/>
          <p:cNvGrpSpPr/>
          <p:nvPr/>
        </p:nvGrpSpPr>
        <p:grpSpPr>
          <a:xfrm>
            <a:off x="8044934" y="2458811"/>
            <a:ext cx="9337568" cy="6039130"/>
            <a:chOff x="0" y="0"/>
            <a:chExt cx="12450091" cy="8052173"/>
          </a:xfrm>
        </p:grpSpPr>
        <p:pic>
          <p:nvPicPr>
            <p:cNvPr id="4" name="Picture 4"/>
            <p:cNvPicPr>
              <a:picLocks noChangeAspect="1"/>
            </p:cNvPicPr>
            <p:nvPr/>
          </p:nvPicPr>
          <p:blipFill>
            <a:blip r:embed="rId3"/>
            <a:srcRect l="5392" r="43068"/>
            <a:stretch>
              <a:fillRect/>
            </a:stretch>
          </p:blipFill>
          <p:spPr>
            <a:xfrm>
              <a:off x="0" y="0"/>
              <a:ext cx="12450091" cy="8052173"/>
            </a:xfrm>
            <a:prstGeom prst="rect">
              <a:avLst/>
            </a:prstGeom>
          </p:spPr>
        </p:pic>
      </p:grpSp>
      <p:sp>
        <p:nvSpPr>
          <p:cNvPr id="5" name="Freeform 5"/>
          <p:cNvSpPr/>
          <p:nvPr/>
        </p:nvSpPr>
        <p:spPr>
          <a:xfrm>
            <a:off x="-6544732" y="-2751224"/>
            <a:ext cx="13831261" cy="8229600"/>
          </a:xfrm>
          <a:custGeom>
            <a:avLst/>
            <a:gdLst/>
            <a:ahLst/>
            <a:cxnLst/>
            <a:rect l="l" t="t" r="r" b="b"/>
            <a:pathLst>
              <a:path w="13831261" h="8229600">
                <a:moveTo>
                  <a:pt x="0" y="0"/>
                </a:moveTo>
                <a:lnTo>
                  <a:pt x="13831261" y="0"/>
                </a:lnTo>
                <a:lnTo>
                  <a:pt x="13831261" y="8229600"/>
                </a:lnTo>
                <a:lnTo>
                  <a:pt x="0" y="8229600"/>
                </a:lnTo>
                <a:lnTo>
                  <a:pt x="0" y="0"/>
                </a:lnTo>
                <a:close/>
              </a:path>
            </a:pathLst>
          </a:custGeom>
          <a:blipFill>
            <a:blip r:embed="rId4"/>
            <a:stretch>
              <a:fillRect/>
            </a:stretch>
          </a:blipFill>
        </p:spPr>
      </p:sp>
      <p:sp>
        <p:nvSpPr>
          <p:cNvPr id="6" name="TextBox 6"/>
          <p:cNvSpPr txBox="1"/>
          <p:nvPr/>
        </p:nvSpPr>
        <p:spPr>
          <a:xfrm>
            <a:off x="1028700" y="847725"/>
            <a:ext cx="7016234" cy="1552575"/>
          </a:xfrm>
          <a:prstGeom prst="rect">
            <a:avLst/>
          </a:prstGeom>
        </p:spPr>
        <p:txBody>
          <a:bodyPr lIns="0" tIns="0" rIns="0" bIns="0" rtlCol="0" anchor="t">
            <a:spAutoFit/>
          </a:bodyPr>
          <a:lstStyle/>
          <a:p>
            <a:pPr>
              <a:lnSpc>
                <a:spcPts val="10800"/>
              </a:lnSpc>
            </a:pPr>
            <a:r>
              <a:rPr lang="en-US" sz="9000">
                <a:solidFill>
                  <a:srgbClr val="000000"/>
                </a:solidFill>
                <a:latin typeface="Kollektif"/>
              </a:rPr>
              <a:t>Introduction</a:t>
            </a:r>
          </a:p>
        </p:txBody>
      </p:sp>
      <p:sp>
        <p:nvSpPr>
          <p:cNvPr id="7" name="TextBox 7"/>
          <p:cNvSpPr txBox="1"/>
          <p:nvPr/>
        </p:nvSpPr>
        <p:spPr>
          <a:xfrm>
            <a:off x="1028700" y="5114925"/>
            <a:ext cx="6890223" cy="1838965"/>
          </a:xfrm>
          <a:prstGeom prst="rect">
            <a:avLst/>
          </a:prstGeom>
        </p:spPr>
        <p:txBody>
          <a:bodyPr lIns="0" tIns="0" rIns="0" bIns="0" rtlCol="0" anchor="t">
            <a:spAutoFit/>
          </a:bodyPr>
          <a:lstStyle/>
          <a:p>
            <a:pPr marL="604519" lvl="1" indent="-302260">
              <a:lnSpc>
                <a:spcPts val="3639"/>
              </a:lnSpc>
              <a:buFont typeface="Arial"/>
              <a:buChar char="•"/>
            </a:pPr>
            <a:r>
              <a:rPr lang="en-US" sz="2799" dirty="0">
                <a:solidFill>
                  <a:srgbClr val="000000"/>
                </a:solidFill>
                <a:latin typeface="Nunito 1"/>
              </a:rPr>
              <a:t>Importance of early detection</a:t>
            </a:r>
          </a:p>
          <a:p>
            <a:pPr marL="604519" lvl="1" indent="-302260">
              <a:lnSpc>
                <a:spcPts val="3639"/>
              </a:lnSpc>
              <a:buFont typeface="Arial"/>
              <a:buChar char="•"/>
            </a:pPr>
            <a:r>
              <a:rPr lang="en-US" sz="2799" dirty="0">
                <a:solidFill>
                  <a:srgbClr val="000000"/>
                </a:solidFill>
                <a:latin typeface="Nunito 1"/>
              </a:rPr>
              <a:t>Interpretation of fundus images</a:t>
            </a:r>
          </a:p>
          <a:p>
            <a:pPr marL="604519" lvl="1" indent="-302260">
              <a:lnSpc>
                <a:spcPts val="3639"/>
              </a:lnSpc>
              <a:buFont typeface="Arial"/>
              <a:buChar char="•"/>
            </a:pPr>
            <a:r>
              <a:rPr lang="en-US" sz="2799" dirty="0">
                <a:solidFill>
                  <a:srgbClr val="000000"/>
                </a:solidFill>
                <a:latin typeface="Nunito 1"/>
              </a:rPr>
              <a:t>Leveraging transfer learning</a:t>
            </a:r>
          </a:p>
          <a:p>
            <a:pPr marL="604519" lvl="1" indent="-302260">
              <a:lnSpc>
                <a:spcPts val="3639"/>
              </a:lnSpc>
              <a:buFont typeface="Arial"/>
              <a:buChar char="•"/>
            </a:pPr>
            <a:r>
              <a:rPr lang="en-US" sz="2799" dirty="0">
                <a:solidFill>
                  <a:srgbClr val="000000"/>
                </a:solidFill>
                <a:latin typeface="Nunito 1"/>
              </a:rPr>
              <a:t>Pre-processing techniques</a:t>
            </a:r>
          </a:p>
        </p:txBody>
      </p:sp>
      <p:sp>
        <p:nvSpPr>
          <p:cNvPr id="8" name="TextBox 8"/>
          <p:cNvSpPr txBox="1"/>
          <p:nvPr/>
        </p:nvSpPr>
        <p:spPr>
          <a:xfrm>
            <a:off x="11513528" y="81153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5"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7748693" y="871766"/>
            <a:ext cx="7913310" cy="8005533"/>
            <a:chOff x="-1" y="-1934305"/>
            <a:chExt cx="10551080" cy="4667944"/>
          </a:xfrm>
        </p:grpSpPr>
        <p:sp>
          <p:nvSpPr>
            <p:cNvPr id="3" name="TextBox 3"/>
            <p:cNvSpPr txBox="1"/>
            <p:nvPr/>
          </p:nvSpPr>
          <p:spPr>
            <a:xfrm>
              <a:off x="-1" y="-1934305"/>
              <a:ext cx="10551079" cy="4667944"/>
            </a:xfrm>
            <a:prstGeom prst="rect">
              <a:avLst/>
            </a:prstGeom>
          </p:spPr>
          <p:txBody>
            <a:bodyPr lIns="0" tIns="0" rIns="0" bIns="0" rtlCol="0" anchor="t">
              <a:spAutoFit/>
            </a:bodyPr>
            <a:lstStyle/>
            <a:p>
              <a:pPr>
                <a:lnSpc>
                  <a:spcPts val="9119"/>
                </a:lnSpc>
              </a:pPr>
              <a:r>
                <a:rPr lang="en-US" sz="7599" dirty="0">
                  <a:solidFill>
                    <a:srgbClr val="000000"/>
                  </a:solidFill>
                  <a:latin typeface="Kollektif"/>
                </a:rPr>
                <a:t>Supplementary Results</a:t>
              </a:r>
            </a:p>
            <a:p>
              <a:pPr>
                <a:lnSpc>
                  <a:spcPts val="9119"/>
                </a:lnSpc>
              </a:pPr>
              <a:endParaRPr lang="en-US" sz="7599" dirty="0">
                <a:solidFill>
                  <a:srgbClr val="000000"/>
                </a:solidFill>
                <a:latin typeface="Kollektif"/>
              </a:endParaRPr>
            </a:p>
          </p:txBody>
        </p:sp>
        <p:sp>
          <p:nvSpPr>
            <p:cNvPr id="4" name="TextBox 4"/>
            <p:cNvSpPr txBox="1"/>
            <p:nvPr/>
          </p:nvSpPr>
          <p:spPr>
            <a:xfrm>
              <a:off x="0" y="2156749"/>
              <a:ext cx="10551079" cy="331351"/>
            </a:xfrm>
            <a:prstGeom prst="rect">
              <a:avLst/>
            </a:prstGeom>
          </p:spPr>
          <p:txBody>
            <a:bodyPr lIns="0" tIns="0" rIns="0" bIns="0" rtlCol="0" anchor="t">
              <a:spAutoFit/>
            </a:bodyPr>
            <a:lstStyle/>
            <a:p>
              <a:pPr marL="302259" lvl="1">
                <a:lnSpc>
                  <a:spcPts val="3639"/>
                </a:lnSpc>
              </a:pPr>
              <a:endParaRPr lang="en-US" sz="2799" dirty="0">
                <a:solidFill>
                  <a:srgbClr val="000000"/>
                </a:solidFill>
                <a:latin typeface="Nunito 1"/>
              </a:endParaRPr>
            </a:p>
          </p:txBody>
        </p:sp>
      </p:grpSp>
      <p:sp>
        <p:nvSpPr>
          <p:cNvPr id="7" name="TextBox 7"/>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2" action="ppaction://hlinksldjump"/>
              </a:rPr>
              <a:t>Back to Index</a:t>
            </a:r>
          </a:p>
        </p:txBody>
      </p:sp>
      <p:pic>
        <p:nvPicPr>
          <p:cNvPr id="9" name="Picture 8">
            <a:extLst>
              <a:ext uri="{FF2B5EF4-FFF2-40B4-BE49-F238E27FC236}">
                <a16:creationId xmlns:a16="http://schemas.microsoft.com/office/drawing/2014/main" id="{2185A594-3BCB-A8E2-9A94-CE553DCA7AEE}"/>
              </a:ext>
            </a:extLst>
          </p:cNvPr>
          <p:cNvPicPr>
            <a:picLocks noChangeAspect="1"/>
          </p:cNvPicPr>
          <p:nvPr/>
        </p:nvPicPr>
        <p:blipFill rotWithShape="1">
          <a:blip r:embed="rId3"/>
          <a:srcRect r="43333"/>
          <a:stretch/>
        </p:blipFill>
        <p:spPr>
          <a:xfrm>
            <a:off x="457200" y="609600"/>
            <a:ext cx="6682337" cy="90678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TextBox 9">
            <a:extLst>
              <a:ext uri="{FF2B5EF4-FFF2-40B4-BE49-F238E27FC236}">
                <a16:creationId xmlns:a16="http://schemas.microsoft.com/office/drawing/2014/main" id="{EE6F4E64-7183-25C6-FA9F-11B7E32EF3F5}"/>
              </a:ext>
            </a:extLst>
          </p:cNvPr>
          <p:cNvSpPr txBox="1"/>
          <p:nvPr/>
        </p:nvSpPr>
        <p:spPr>
          <a:xfrm>
            <a:off x="7848599" y="3543300"/>
            <a:ext cx="9602521" cy="3269228"/>
          </a:xfrm>
          <a:prstGeom prst="rect">
            <a:avLst/>
          </a:prstGeom>
          <a:noFill/>
        </p:spPr>
        <p:txBody>
          <a:bodyPr wrap="square" rtlCol="0">
            <a:spAutoFit/>
          </a:bodyPr>
          <a:lstStyle/>
          <a:p>
            <a:pPr marL="604519" lvl="1" indent="-302260">
              <a:lnSpc>
                <a:spcPct val="150000"/>
              </a:lnSpc>
              <a:buFont typeface="Arial"/>
              <a:buChar char="•"/>
            </a:pPr>
            <a:r>
              <a:rPr lang="en-IN" sz="2799" dirty="0">
                <a:solidFill>
                  <a:srgbClr val="000000"/>
                </a:solidFill>
                <a:latin typeface="Nunito 1"/>
              </a:rPr>
              <a:t>Generic Preprocessing techniques</a:t>
            </a:r>
          </a:p>
          <a:p>
            <a:pPr marL="604519" lvl="1" indent="-302260">
              <a:lnSpc>
                <a:spcPct val="150000"/>
              </a:lnSpc>
              <a:buFont typeface="Arial"/>
              <a:buChar char="•"/>
            </a:pPr>
            <a:r>
              <a:rPr lang="en-IN" sz="2799" dirty="0">
                <a:solidFill>
                  <a:srgbClr val="000000"/>
                </a:solidFill>
                <a:latin typeface="Nunito 1"/>
              </a:rPr>
              <a:t>Mapping left eye, right eye labels to a singular patient</a:t>
            </a:r>
          </a:p>
          <a:p>
            <a:pPr marL="604519" lvl="1" indent="-302260">
              <a:lnSpc>
                <a:spcPct val="150000"/>
              </a:lnSpc>
              <a:buFont typeface="Arial"/>
              <a:buChar char="•"/>
            </a:pPr>
            <a:r>
              <a:rPr lang="en-IN" sz="2799" dirty="0">
                <a:solidFill>
                  <a:srgbClr val="000000"/>
                </a:solidFill>
                <a:latin typeface="Nunito 1"/>
              </a:rPr>
              <a:t>Minimal computational complexity on both Transfer Learning and Image Preprocessing</a:t>
            </a:r>
          </a:p>
          <a:p>
            <a:pPr marL="604519" lvl="1" indent="-302260">
              <a:lnSpc>
                <a:spcPct val="150000"/>
              </a:lnSpc>
              <a:buFont typeface="Arial"/>
              <a:buChar char="•"/>
            </a:pPr>
            <a:r>
              <a:rPr lang="en-IN" sz="2799" dirty="0">
                <a:solidFill>
                  <a:srgbClr val="000000"/>
                </a:solidFill>
                <a:latin typeface="Nunito 1"/>
              </a:rPr>
              <a:t>Rapid and Inclusive Categorization at an early stage</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B0B7D65-9209-2F09-6FB8-051AFB8E2E6A}"/>
              </a:ext>
            </a:extLst>
          </p:cNvPr>
          <p:cNvPicPr>
            <a:picLocks noChangeAspect="1"/>
          </p:cNvPicPr>
          <p:nvPr/>
        </p:nvPicPr>
        <p:blipFill>
          <a:blip r:embed="rId3"/>
          <a:stretch>
            <a:fillRect/>
          </a:stretch>
        </p:blipFill>
        <p:spPr>
          <a:xfrm>
            <a:off x="0" y="0"/>
            <a:ext cx="18288000" cy="10287000"/>
          </a:xfrm>
          <a:prstGeom prst="rect">
            <a:avLst/>
          </a:prstGeom>
        </p:spPr>
      </p:pic>
      <p:sp>
        <p:nvSpPr>
          <p:cNvPr id="40" name="TextBox 40"/>
          <p:cNvSpPr txBox="1"/>
          <p:nvPr/>
        </p:nvSpPr>
        <p:spPr>
          <a:xfrm>
            <a:off x="732213" y="191604"/>
            <a:ext cx="6262398" cy="1458091"/>
          </a:xfrm>
          <a:prstGeom prst="rect">
            <a:avLst/>
          </a:prstGeom>
        </p:spPr>
        <p:txBody>
          <a:bodyPr lIns="0" tIns="0" rIns="0" bIns="0" rtlCol="0" anchor="t">
            <a:spAutoFit/>
          </a:bodyPr>
          <a:lstStyle/>
          <a:p>
            <a:pPr>
              <a:lnSpc>
                <a:spcPct val="150000"/>
              </a:lnSpc>
            </a:pPr>
            <a:r>
              <a:rPr lang="en-US" sz="7200" dirty="0">
                <a:solidFill>
                  <a:srgbClr val="000000"/>
                </a:solidFill>
                <a:latin typeface="Kollektif"/>
              </a:rPr>
              <a:t>References</a:t>
            </a:r>
          </a:p>
        </p:txBody>
      </p:sp>
      <p:sp>
        <p:nvSpPr>
          <p:cNvPr id="41" name="TextBox 41"/>
          <p:cNvSpPr txBox="1"/>
          <p:nvPr/>
        </p:nvSpPr>
        <p:spPr>
          <a:xfrm>
            <a:off x="11217041" y="334479"/>
            <a:ext cx="5745772" cy="507831"/>
          </a:xfrm>
          <a:prstGeom prst="rect">
            <a:avLst/>
          </a:prstGeom>
        </p:spPr>
        <p:txBody>
          <a:bodyPr lIns="0" tIns="0" rIns="0" bIns="0" rtlCol="0" anchor="t">
            <a:spAutoFit/>
          </a:bodyPr>
          <a:lstStyle/>
          <a:p>
            <a:pPr algn="r">
              <a:lnSpc>
                <a:spcPct val="150000"/>
              </a:lnSpc>
            </a:pPr>
            <a:r>
              <a:rPr lang="en-US" sz="2400" u="sng" dirty="0">
                <a:solidFill>
                  <a:srgbClr val="000000"/>
                </a:solidFill>
                <a:latin typeface="Nunito 1 Bold"/>
                <a:hlinkClick r:id="rId4" action="ppaction://hlinksldjump"/>
              </a:rPr>
              <a:t>Back to Index</a:t>
            </a:r>
          </a:p>
        </p:txBody>
      </p:sp>
      <p:sp>
        <p:nvSpPr>
          <p:cNvPr id="47" name="TextBox 38">
            <a:extLst>
              <a:ext uri="{FF2B5EF4-FFF2-40B4-BE49-F238E27FC236}">
                <a16:creationId xmlns:a16="http://schemas.microsoft.com/office/drawing/2014/main" id="{29DC5B6B-CD6C-1C78-7D11-1FBDB66371A2}"/>
              </a:ext>
            </a:extLst>
          </p:cNvPr>
          <p:cNvSpPr txBox="1"/>
          <p:nvPr/>
        </p:nvSpPr>
        <p:spPr>
          <a:xfrm>
            <a:off x="533400" y="1562100"/>
            <a:ext cx="16208829" cy="8675708"/>
          </a:xfrm>
          <a:prstGeom prst="rect">
            <a:avLst/>
          </a:prstGeom>
        </p:spPr>
        <p:txBody>
          <a:bodyPr wrap="square" lIns="0" tIns="0" rIns="0" bIns="0" numCol="1" rtlCol="0" anchor="t">
            <a:spAutoFit/>
          </a:bodyPr>
          <a:lstStyle/>
          <a:p>
            <a:pPr marL="457200" indent="-457200">
              <a:lnSpc>
                <a:spcPct val="150000"/>
              </a:lnSpc>
              <a:buFont typeface="+mj-lt"/>
              <a:buAutoNum type="arabicPeriod"/>
            </a:pPr>
            <a:r>
              <a:rPr lang="en-US" dirty="0" err="1">
                <a:solidFill>
                  <a:srgbClr val="000000"/>
                </a:solidFill>
                <a:latin typeface="Nunito 1"/>
              </a:rPr>
              <a:t>Mayya</a:t>
            </a:r>
            <a:r>
              <a:rPr lang="en-US" dirty="0">
                <a:solidFill>
                  <a:srgbClr val="000000"/>
                </a:solidFill>
                <a:latin typeface="Nunito 1"/>
              </a:rPr>
              <a:t>, V., Kamath S, S., Kulkarni, U., </a:t>
            </a:r>
            <a:r>
              <a:rPr lang="en-US" dirty="0" err="1">
                <a:solidFill>
                  <a:srgbClr val="000000"/>
                </a:solidFill>
                <a:latin typeface="Nunito 1"/>
              </a:rPr>
              <a:t>Kaiyoor</a:t>
            </a:r>
            <a:r>
              <a:rPr lang="en-US" dirty="0">
                <a:solidFill>
                  <a:srgbClr val="000000"/>
                </a:solidFill>
                <a:latin typeface="Nunito 1"/>
              </a:rPr>
              <a:t> Surya, D., &amp; Acharya, U. R. (2021). An empirical study of preprocessing techniques with convolutional neural networks for accurate detection of chronic ocular diseases using fundus images. Computer Methods and Programs in Biomedicine, 206, 106267.</a:t>
            </a:r>
            <a:r>
              <a:rPr lang="en-US" dirty="0">
                <a:solidFill>
                  <a:srgbClr val="000000"/>
                </a:solidFill>
                <a:latin typeface="Nunito 1"/>
                <a:hlinkClick r:id="rId5">
                  <a:extLst>
                    <a:ext uri="{A12FA001-AC4F-418D-AE19-62706E023703}">
                      <ahyp:hlinkClr xmlns:ahyp="http://schemas.microsoft.com/office/drawing/2018/hyperlinkcolor" val="tx"/>
                    </a:ext>
                  </a:extLst>
                </a:hlinkClick>
              </a:rPr>
              <a:t> </a:t>
            </a:r>
            <a:r>
              <a:rPr lang="en-US" dirty="0">
                <a:solidFill>
                  <a:srgbClr val="000000"/>
                </a:solidFill>
                <a:latin typeface="Nunito 1"/>
                <a:hlinkClick r:id="rId5">
                  <a:extLst>
                    <a:ext uri="{A12FA001-AC4F-418D-AE19-62706E023703}">
                      <ahyp:hlinkClr xmlns:ahyp="http://schemas.microsoft.com/office/drawing/2018/hyperlinkcolor" val="tx"/>
                    </a:ext>
                  </a:extLst>
                </a:hlinkClick>
              </a:rPr>
              <a:t>https://doi.org/10.1016/j.cmpb.2021.106267</a:t>
            </a:r>
            <a:r>
              <a:rPr lang="en-US" dirty="0">
                <a:solidFill>
                  <a:srgbClr val="000000"/>
                </a:solidFill>
                <a:latin typeface="Nunito 1"/>
              </a:rPr>
              <a:t>.</a:t>
            </a:r>
          </a:p>
          <a:p>
            <a:pPr marL="457200" indent="-457200">
              <a:lnSpc>
                <a:spcPct val="150000"/>
              </a:lnSpc>
              <a:buFont typeface="+mj-lt"/>
              <a:buAutoNum type="arabicPeriod"/>
            </a:pPr>
            <a:r>
              <a:rPr lang="en-US" dirty="0">
                <a:solidFill>
                  <a:srgbClr val="000000"/>
                </a:solidFill>
                <a:latin typeface="Nunito 1"/>
              </a:rPr>
              <a:t>Islam MT, Imran SA, </a:t>
            </a:r>
            <a:r>
              <a:rPr lang="en-US" dirty="0" err="1">
                <a:solidFill>
                  <a:srgbClr val="000000"/>
                </a:solidFill>
                <a:latin typeface="Nunito 1"/>
              </a:rPr>
              <a:t>Arefeen</a:t>
            </a:r>
            <a:r>
              <a:rPr lang="en-US" dirty="0">
                <a:solidFill>
                  <a:srgbClr val="000000"/>
                </a:solidFill>
                <a:latin typeface="Nunito 1"/>
              </a:rPr>
              <a:t> A, Hasan M, Shahnaz C (2019) Source and camera independent ophthalmic disease recognition from fundus image using neural network. In: 2019 IEEE International conference on signal processing, information, communication systems (SPICSCON).</a:t>
            </a:r>
          </a:p>
          <a:p>
            <a:pPr marL="457200" indent="-457200">
              <a:lnSpc>
                <a:spcPct val="150000"/>
              </a:lnSpc>
              <a:buFont typeface="+mj-lt"/>
              <a:buAutoNum type="arabicPeriod"/>
            </a:pPr>
            <a:r>
              <a:rPr lang="en-US" dirty="0">
                <a:solidFill>
                  <a:srgbClr val="000000"/>
                </a:solidFill>
                <a:latin typeface="Nunito 1"/>
              </a:rPr>
              <a:t>Li N, Li T, Hu C, Wang K, Kang H (2021) A benchmark of ocular disease intelligent recognition: One shot for multi-disease detection. In: Wolf F, Gao W (eds) Benchmarking, measuring, and optimizing. Springer International Publishing, Cham, pp 177–193</a:t>
            </a:r>
          </a:p>
          <a:p>
            <a:pPr marL="457200" indent="-457200">
              <a:lnSpc>
                <a:spcPct val="150000"/>
              </a:lnSpc>
              <a:buFont typeface="+mj-lt"/>
              <a:buAutoNum type="arabicPeriod"/>
            </a:pPr>
            <a:r>
              <a:rPr lang="en-US" dirty="0">
                <a:solidFill>
                  <a:srgbClr val="000000"/>
                </a:solidFill>
                <a:latin typeface="Nunito 1"/>
              </a:rPr>
              <a:t>He J, Li C, Ye J, </a:t>
            </a:r>
            <a:r>
              <a:rPr lang="en-US" dirty="0" err="1">
                <a:solidFill>
                  <a:srgbClr val="000000"/>
                </a:solidFill>
                <a:latin typeface="Nunito 1"/>
              </a:rPr>
              <a:t>Qiao</a:t>
            </a:r>
            <a:r>
              <a:rPr lang="en-US" dirty="0">
                <a:solidFill>
                  <a:srgbClr val="000000"/>
                </a:solidFill>
                <a:latin typeface="Nunito 1"/>
              </a:rPr>
              <a:t> Y, Gu L (2021) Multi-label ocular disease classification with a dense correlation deep neural network. Biomedical Signal Processing and Control, pp 63.</a:t>
            </a:r>
          </a:p>
          <a:p>
            <a:pPr marL="457200" indent="-457200">
              <a:lnSpc>
                <a:spcPct val="150000"/>
              </a:lnSpc>
              <a:buFont typeface="+mj-lt"/>
              <a:buAutoNum type="arabicPeriod"/>
            </a:pPr>
            <a:r>
              <a:rPr lang="en-IN" dirty="0" err="1">
                <a:solidFill>
                  <a:srgbClr val="000000"/>
                </a:solidFill>
                <a:latin typeface="Nunito 1"/>
              </a:rPr>
              <a:t>Muramatsu</a:t>
            </a:r>
            <a:r>
              <a:rPr lang="en-IN" dirty="0">
                <a:solidFill>
                  <a:srgbClr val="000000"/>
                </a:solidFill>
                <a:latin typeface="Nunito 1"/>
              </a:rPr>
              <a:t> C, Nakagawa T, Sawada A, Hatanaka Y, Hara T, Yamamoto T, Fujita H (2011) Automated segmentation of optic disc region on retinal fundus photographs: Comparison of contour </a:t>
            </a:r>
            <a:r>
              <a:rPr lang="en-IN" dirty="0" err="1">
                <a:solidFill>
                  <a:srgbClr val="000000"/>
                </a:solidFill>
                <a:latin typeface="Nunito 1"/>
              </a:rPr>
              <a:t>modeling</a:t>
            </a:r>
            <a:r>
              <a:rPr lang="en-IN" dirty="0">
                <a:solidFill>
                  <a:srgbClr val="000000"/>
                </a:solidFill>
                <a:latin typeface="Nunito 1"/>
              </a:rPr>
              <a:t> and pixel classification methods. </a:t>
            </a:r>
            <a:r>
              <a:rPr lang="en-IN" dirty="0" err="1">
                <a:solidFill>
                  <a:srgbClr val="000000"/>
                </a:solidFill>
                <a:latin typeface="Nunito 1"/>
              </a:rPr>
              <a:t>Comput</a:t>
            </a:r>
            <a:r>
              <a:rPr lang="en-IN" dirty="0">
                <a:solidFill>
                  <a:srgbClr val="000000"/>
                </a:solidFill>
                <a:latin typeface="Nunito 1"/>
              </a:rPr>
              <a:t> Methods Prog Biomed 101(1):23–32 39. </a:t>
            </a:r>
          </a:p>
          <a:p>
            <a:pPr marL="457200" indent="-457200">
              <a:lnSpc>
                <a:spcPct val="150000"/>
              </a:lnSpc>
              <a:buFont typeface="+mj-lt"/>
              <a:buAutoNum type="arabicPeriod"/>
            </a:pPr>
            <a:r>
              <a:rPr lang="en-IN" dirty="0">
                <a:solidFill>
                  <a:srgbClr val="000000"/>
                </a:solidFill>
                <a:latin typeface="Nunito 1"/>
              </a:rPr>
              <a:t>Fu H, Cheng J, Xu Y, Zhang C, Wong D, Liu J, Cao X (2018) Disc-aware ensemble network for glaucoma screening from fundus image. IEEE Trans Med Imaging 37(11):2493–2501 40. Diaz-Pinto A, Morales S, Naranjo V, Kohler T, </a:t>
            </a:r>
            <a:r>
              <a:rPr lang="en-IN" dirty="0" err="1">
                <a:solidFill>
                  <a:srgbClr val="000000"/>
                </a:solidFill>
                <a:latin typeface="Nunito 1"/>
              </a:rPr>
              <a:t>Mossi</a:t>
            </a:r>
            <a:r>
              <a:rPr lang="en-IN" dirty="0">
                <a:solidFill>
                  <a:srgbClr val="000000"/>
                </a:solidFill>
                <a:latin typeface="Nunito 1"/>
              </a:rPr>
              <a:t> J, </a:t>
            </a:r>
            <a:r>
              <a:rPr lang="en-IN" dirty="0" err="1">
                <a:solidFill>
                  <a:srgbClr val="000000"/>
                </a:solidFill>
                <a:latin typeface="Nunito 1"/>
              </a:rPr>
              <a:t>Navea</a:t>
            </a:r>
            <a:r>
              <a:rPr lang="en-IN" dirty="0">
                <a:solidFill>
                  <a:srgbClr val="000000"/>
                </a:solidFill>
                <a:latin typeface="Nunito 1"/>
              </a:rPr>
              <a:t> ¨ A (2019) </a:t>
            </a:r>
            <a:r>
              <a:rPr lang="en-IN" dirty="0" err="1">
                <a:solidFill>
                  <a:srgbClr val="000000"/>
                </a:solidFill>
                <a:latin typeface="Nunito 1"/>
              </a:rPr>
              <a:t>Cnns</a:t>
            </a:r>
            <a:r>
              <a:rPr lang="en-IN" dirty="0">
                <a:solidFill>
                  <a:srgbClr val="000000"/>
                </a:solidFill>
                <a:latin typeface="Nunito 1"/>
              </a:rPr>
              <a:t> for automatic glaucoma assessment using fundus images: an extensive validation. </a:t>
            </a:r>
            <a:r>
              <a:rPr lang="en-IN" dirty="0" err="1">
                <a:solidFill>
                  <a:srgbClr val="000000"/>
                </a:solidFill>
                <a:latin typeface="Nunito 1"/>
              </a:rPr>
              <a:t>BioMedical</a:t>
            </a:r>
            <a:r>
              <a:rPr lang="en-IN" dirty="0">
                <a:solidFill>
                  <a:srgbClr val="000000"/>
                </a:solidFill>
                <a:latin typeface="Nunito 1"/>
              </a:rPr>
              <a:t> Engineering Online, 18(1) 41. </a:t>
            </a:r>
          </a:p>
          <a:p>
            <a:pPr marL="457200" indent="-457200">
              <a:lnSpc>
                <a:spcPct val="150000"/>
              </a:lnSpc>
              <a:buFont typeface="+mj-lt"/>
              <a:buAutoNum type="arabicPeriod"/>
            </a:pPr>
            <a:r>
              <a:rPr lang="en-IN" dirty="0">
                <a:solidFill>
                  <a:srgbClr val="000000"/>
                </a:solidFill>
                <a:latin typeface="Nunito 1"/>
              </a:rPr>
              <a:t>Zhao R, Chen X, Liu X, Chen Z, Guo F, Li S (2020) Direct cup-</a:t>
            </a:r>
            <a:r>
              <a:rPr lang="en-IN" dirty="0" err="1">
                <a:solidFill>
                  <a:srgbClr val="000000"/>
                </a:solidFill>
                <a:latin typeface="Nunito 1"/>
              </a:rPr>
              <a:t>todisc</a:t>
            </a:r>
            <a:r>
              <a:rPr lang="en-IN" dirty="0">
                <a:solidFill>
                  <a:srgbClr val="000000"/>
                </a:solidFill>
                <a:latin typeface="Nunito 1"/>
              </a:rPr>
              <a:t> ratio estimation for glaucoma screening via semi-supervised learning. IEEE J Biomed Health Inf 24(4):1104–1113 42. </a:t>
            </a:r>
            <a:r>
              <a:rPr lang="en-IN" dirty="0" err="1">
                <a:solidFill>
                  <a:srgbClr val="000000"/>
                </a:solidFill>
                <a:latin typeface="Nunito 1"/>
              </a:rPr>
              <a:t>Sreng</a:t>
            </a:r>
            <a:r>
              <a:rPr lang="en-IN" dirty="0">
                <a:solidFill>
                  <a:srgbClr val="000000"/>
                </a:solidFill>
                <a:latin typeface="Nunito 1"/>
              </a:rPr>
              <a:t> S, </a:t>
            </a:r>
            <a:r>
              <a:rPr lang="en-IN" dirty="0" err="1">
                <a:solidFill>
                  <a:srgbClr val="000000"/>
                </a:solidFill>
                <a:latin typeface="Nunito 1"/>
              </a:rPr>
              <a:t>Maneerat</a:t>
            </a:r>
            <a:r>
              <a:rPr lang="en-IN" dirty="0">
                <a:solidFill>
                  <a:srgbClr val="000000"/>
                </a:solidFill>
                <a:latin typeface="Nunito 1"/>
              </a:rPr>
              <a:t> N, Hamamoto K, Win K (2020) Deep learning for optic disc segmentation and glaucoma diagnosis on retinal images. Applied Sciences (Switzerland), 10(14)</a:t>
            </a:r>
          </a:p>
          <a:p>
            <a:pPr marL="457200" indent="-457200">
              <a:lnSpc>
                <a:spcPct val="150000"/>
              </a:lnSpc>
              <a:buFont typeface="+mj-lt"/>
              <a:buAutoNum type="arabicPeriod"/>
            </a:pPr>
            <a:r>
              <a:rPr lang="en-IN" dirty="0">
                <a:solidFill>
                  <a:srgbClr val="000000"/>
                </a:solidFill>
                <a:latin typeface="Nunito 1"/>
              </a:rPr>
              <a:t>Juneja M, Singh S, Agarwal N, Bali S, Gupta S, Thakur N, Jindal P (2020) Automated detection of glaucoma using deep learning convolution network (g-net). </a:t>
            </a:r>
            <a:r>
              <a:rPr lang="en-IN" dirty="0" err="1">
                <a:solidFill>
                  <a:srgbClr val="000000"/>
                </a:solidFill>
                <a:latin typeface="Nunito 1"/>
              </a:rPr>
              <a:t>Multimed</a:t>
            </a:r>
            <a:r>
              <a:rPr lang="en-IN" dirty="0">
                <a:solidFill>
                  <a:srgbClr val="000000"/>
                </a:solidFill>
                <a:latin typeface="Nunito 1"/>
              </a:rPr>
              <a:t> Tools </a:t>
            </a:r>
            <a:r>
              <a:rPr lang="en-IN" dirty="0" err="1">
                <a:solidFill>
                  <a:srgbClr val="000000"/>
                </a:solidFill>
                <a:latin typeface="Nunito 1"/>
              </a:rPr>
              <a:t>Appl</a:t>
            </a:r>
            <a:r>
              <a:rPr lang="en-IN" dirty="0">
                <a:solidFill>
                  <a:srgbClr val="000000"/>
                </a:solidFill>
                <a:latin typeface="Nunito 1"/>
              </a:rPr>
              <a:t> 79(21-22):15531–15553 44. </a:t>
            </a:r>
            <a:r>
              <a:rPr lang="en-IN" dirty="0" err="1">
                <a:solidFill>
                  <a:srgbClr val="000000"/>
                </a:solidFill>
                <a:latin typeface="Nunito 1"/>
              </a:rPr>
              <a:t>Civit-Masot</a:t>
            </a:r>
            <a:r>
              <a:rPr lang="en-IN" dirty="0">
                <a:solidFill>
                  <a:srgbClr val="000000"/>
                </a:solidFill>
                <a:latin typeface="Nunito 1"/>
              </a:rPr>
              <a:t> J, Dominguez-Morales M, Vicente-Diaz S, </a:t>
            </a:r>
            <a:r>
              <a:rPr lang="en-IN" dirty="0" err="1">
                <a:solidFill>
                  <a:srgbClr val="000000"/>
                </a:solidFill>
                <a:latin typeface="Nunito 1"/>
              </a:rPr>
              <a:t>Civit</a:t>
            </a:r>
            <a:r>
              <a:rPr lang="en-IN" dirty="0">
                <a:solidFill>
                  <a:srgbClr val="000000"/>
                </a:solidFill>
                <a:latin typeface="Nunito 1"/>
              </a:rPr>
              <a:t> A (2020) Dual machine-learning system to aid glaucoma diagnosis using disc and cup feature extraction. IEEE Access 8:519–529</a:t>
            </a:r>
          </a:p>
          <a:p>
            <a:pPr marL="457200" indent="-457200">
              <a:lnSpc>
                <a:spcPct val="150000"/>
              </a:lnSpc>
              <a:buFont typeface="+mj-lt"/>
              <a:buAutoNum type="arabicPeriod"/>
            </a:pPr>
            <a:endParaRPr lang="en-IN"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07419920"/>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sp>
        <p:nvSpPr>
          <p:cNvPr id="3" name="Freeform 3"/>
          <p:cNvSpPr/>
          <p:nvPr/>
        </p:nvSpPr>
        <p:spPr>
          <a:xfrm>
            <a:off x="3783964" y="2068179"/>
            <a:ext cx="10720072" cy="6150641"/>
          </a:xfrm>
          <a:custGeom>
            <a:avLst/>
            <a:gdLst/>
            <a:ahLst/>
            <a:cxnLst/>
            <a:rect l="l" t="t" r="r" b="b"/>
            <a:pathLst>
              <a:path w="10720072" h="6150641">
                <a:moveTo>
                  <a:pt x="0" y="0"/>
                </a:moveTo>
                <a:lnTo>
                  <a:pt x="10720072" y="0"/>
                </a:lnTo>
                <a:lnTo>
                  <a:pt x="10720072" y="6150642"/>
                </a:lnTo>
                <a:lnTo>
                  <a:pt x="0" y="6150642"/>
                </a:lnTo>
                <a:lnTo>
                  <a:pt x="0" y="0"/>
                </a:lnTo>
                <a:close/>
              </a:path>
            </a:pathLst>
          </a:custGeom>
          <a:blipFill>
            <a:blip r:embed="rId3"/>
            <a:stretch>
              <a:fillRect/>
            </a:stretch>
          </a:blipFill>
        </p:spPr>
      </p:sp>
      <p:grpSp>
        <p:nvGrpSpPr>
          <p:cNvPr id="4" name="Group 4"/>
          <p:cNvGrpSpPr/>
          <p:nvPr/>
        </p:nvGrpSpPr>
        <p:grpSpPr>
          <a:xfrm>
            <a:off x="4857441" y="4109817"/>
            <a:ext cx="8573119" cy="2067366"/>
            <a:chOff x="0" y="0"/>
            <a:chExt cx="11430825" cy="2756488"/>
          </a:xfrm>
        </p:grpSpPr>
        <p:sp>
          <p:nvSpPr>
            <p:cNvPr id="5" name="TextBox 5"/>
            <p:cNvSpPr txBox="1"/>
            <p:nvPr/>
          </p:nvSpPr>
          <p:spPr>
            <a:xfrm>
              <a:off x="0" y="-180975"/>
              <a:ext cx="11430825" cy="2009775"/>
            </a:xfrm>
            <a:prstGeom prst="rect">
              <a:avLst/>
            </a:prstGeom>
          </p:spPr>
          <p:txBody>
            <a:bodyPr lIns="0" tIns="0" rIns="0" bIns="0" rtlCol="0" anchor="t">
              <a:spAutoFit/>
            </a:bodyPr>
            <a:lstStyle/>
            <a:p>
              <a:pPr algn="ctr">
                <a:lnSpc>
                  <a:spcPts val="10800"/>
                </a:lnSpc>
              </a:pPr>
              <a:r>
                <a:rPr lang="en-US" sz="9000">
                  <a:solidFill>
                    <a:srgbClr val="000000"/>
                  </a:solidFill>
                  <a:latin typeface="Kollektif"/>
                </a:rPr>
                <a:t>Thank you!</a:t>
              </a:r>
            </a:p>
          </p:txBody>
        </p:sp>
        <p:sp>
          <p:nvSpPr>
            <p:cNvPr id="6" name="TextBox 6"/>
            <p:cNvSpPr txBox="1"/>
            <p:nvPr/>
          </p:nvSpPr>
          <p:spPr>
            <a:xfrm>
              <a:off x="0" y="2165727"/>
              <a:ext cx="11430825" cy="590762"/>
            </a:xfrm>
            <a:prstGeom prst="rect">
              <a:avLst/>
            </a:prstGeom>
          </p:spPr>
          <p:txBody>
            <a:bodyPr lIns="0" tIns="0" rIns="0" bIns="0" rtlCol="0" anchor="t">
              <a:spAutoFit/>
            </a:bodyPr>
            <a:lstStyle/>
            <a:p>
              <a:pPr algn="ctr">
                <a:lnSpc>
                  <a:spcPts val="3639"/>
                </a:lnSpc>
              </a:pPr>
              <a:r>
                <a:rPr lang="en-US" sz="2799">
                  <a:solidFill>
                    <a:srgbClr val="000000"/>
                  </a:solidFill>
                  <a:latin typeface="Nunito 1"/>
                </a:rPr>
                <a:t>Do you have any questions?</a:t>
              </a: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3602182" y="1028700"/>
            <a:ext cx="11083636" cy="8229600"/>
          </a:xfrm>
          <a:custGeom>
            <a:avLst/>
            <a:gdLst/>
            <a:ahLst/>
            <a:cxnLst/>
            <a:rect l="l" t="t" r="r" b="b"/>
            <a:pathLst>
              <a:path w="11083636" h="8229600">
                <a:moveTo>
                  <a:pt x="0" y="0"/>
                </a:moveTo>
                <a:lnTo>
                  <a:pt x="11083636" y="0"/>
                </a:lnTo>
                <a:lnTo>
                  <a:pt x="11083636" y="8229600"/>
                </a:lnTo>
                <a:lnTo>
                  <a:pt x="0" y="8229600"/>
                </a:lnTo>
                <a:lnTo>
                  <a:pt x="0" y="0"/>
                </a:lnTo>
                <a:close/>
              </a:path>
            </a:pathLst>
          </a:custGeom>
          <a:blipFill>
            <a:blip r:embed="rId3"/>
            <a:stretch>
              <a:fillRect/>
            </a:stretch>
          </a:blipFill>
        </p:spPr>
      </p:sp>
      <p:grpSp>
        <p:nvGrpSpPr>
          <p:cNvPr id="3" name="Group 3"/>
          <p:cNvGrpSpPr/>
          <p:nvPr/>
        </p:nvGrpSpPr>
        <p:grpSpPr>
          <a:xfrm>
            <a:off x="4677756" y="3537631"/>
            <a:ext cx="8932489" cy="4031668"/>
            <a:chOff x="0" y="-152400"/>
            <a:chExt cx="11909985" cy="5375555"/>
          </a:xfrm>
        </p:grpSpPr>
        <p:sp>
          <p:nvSpPr>
            <p:cNvPr id="4" name="TextBox 4"/>
            <p:cNvSpPr txBox="1"/>
            <p:nvPr/>
          </p:nvSpPr>
          <p:spPr>
            <a:xfrm>
              <a:off x="0" y="3386756"/>
              <a:ext cx="11909985" cy="1836399"/>
            </a:xfrm>
            <a:prstGeom prst="rect">
              <a:avLst/>
            </a:prstGeom>
          </p:spPr>
          <p:txBody>
            <a:bodyPr lIns="0" tIns="0" rIns="0" bIns="0" rtlCol="0" anchor="t">
              <a:spAutoFit/>
            </a:bodyPr>
            <a:lstStyle/>
            <a:p>
              <a:pPr algn="ctr">
                <a:lnSpc>
                  <a:spcPts val="3639"/>
                </a:lnSpc>
              </a:pPr>
              <a:r>
                <a:rPr lang="en-US" sz="2799" dirty="0">
                  <a:solidFill>
                    <a:srgbClr val="000000"/>
                  </a:solidFill>
                  <a:latin typeface="Nunito 1"/>
                </a:rPr>
                <a:t>A comparative study of various generic preprocessing and transfer learning models to detect chronic ocular diseases at an early stage.</a:t>
              </a:r>
            </a:p>
          </p:txBody>
        </p:sp>
        <p:sp>
          <p:nvSpPr>
            <p:cNvPr id="5" name="TextBox 5"/>
            <p:cNvSpPr txBox="1"/>
            <p:nvPr/>
          </p:nvSpPr>
          <p:spPr>
            <a:xfrm>
              <a:off x="0" y="-152400"/>
              <a:ext cx="11909985" cy="2911139"/>
            </a:xfrm>
            <a:prstGeom prst="rect">
              <a:avLst/>
            </a:prstGeom>
          </p:spPr>
          <p:txBody>
            <a:bodyPr lIns="0" tIns="0" rIns="0" bIns="0" rtlCol="0" anchor="t">
              <a:spAutoFit/>
            </a:bodyPr>
            <a:lstStyle/>
            <a:p>
              <a:pPr algn="ctr">
                <a:lnSpc>
                  <a:spcPts val="9120"/>
                </a:lnSpc>
              </a:pPr>
              <a:r>
                <a:rPr lang="en-US" sz="4800" dirty="0">
                  <a:solidFill>
                    <a:srgbClr val="000000"/>
                  </a:solidFill>
                  <a:latin typeface="Kollektif"/>
                </a:rPr>
                <a:t>Leveraging transfer learning for Ocular Disease Recognition</a:t>
              </a:r>
            </a:p>
          </p:txBody>
        </p:sp>
      </p:gr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4"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6DFA09C-51A5-5B8C-4AB4-8DD93F7A4F01}"/>
              </a:ext>
            </a:extLst>
          </p:cNvPr>
          <p:cNvPicPr>
            <a:picLocks noChangeAspect="1"/>
          </p:cNvPicPr>
          <p:nvPr/>
        </p:nvPicPr>
        <p:blipFill>
          <a:blip r:embed="rId2"/>
          <a:srcRect l="10365" r="745"/>
          <a:stretch>
            <a:fillRect/>
          </a:stretch>
        </p:blipFill>
        <p:spPr>
          <a:xfrm>
            <a:off x="0" y="0"/>
            <a:ext cx="18288000" cy="10287000"/>
          </a:xfrm>
          <a:prstGeom prst="rect">
            <a:avLst/>
          </a:prstGeom>
        </p:spPr>
      </p:pic>
      <p:sp>
        <p:nvSpPr>
          <p:cNvPr id="2" name="TextBox 2"/>
          <p:cNvSpPr txBox="1"/>
          <p:nvPr/>
        </p:nvSpPr>
        <p:spPr>
          <a:xfrm>
            <a:off x="1028700" y="847725"/>
            <a:ext cx="8932313" cy="1552575"/>
          </a:xfrm>
          <a:prstGeom prst="rect">
            <a:avLst/>
          </a:prstGeom>
        </p:spPr>
        <p:txBody>
          <a:bodyPr lIns="0" tIns="0" rIns="0" bIns="0" rtlCol="0" anchor="t">
            <a:spAutoFit/>
          </a:bodyPr>
          <a:lstStyle/>
          <a:p>
            <a:pPr>
              <a:lnSpc>
                <a:spcPts val="10800"/>
              </a:lnSpc>
            </a:pPr>
            <a:r>
              <a:rPr lang="en-US" sz="9000">
                <a:solidFill>
                  <a:srgbClr val="000000"/>
                </a:solidFill>
                <a:latin typeface="Kollektif"/>
              </a:rPr>
              <a:t>Literary Review</a:t>
            </a:r>
          </a:p>
        </p:txBody>
      </p:sp>
      <p:grpSp>
        <p:nvGrpSpPr>
          <p:cNvPr id="3" name="Group 3"/>
          <p:cNvGrpSpPr/>
          <p:nvPr/>
        </p:nvGrpSpPr>
        <p:grpSpPr>
          <a:xfrm>
            <a:off x="1295400" y="3131824"/>
            <a:ext cx="7298168" cy="2030726"/>
            <a:chOff x="0" y="-66675"/>
            <a:chExt cx="9730890" cy="2707637"/>
          </a:xfrm>
        </p:grpSpPr>
        <p:sp>
          <p:nvSpPr>
            <p:cNvPr id="4" name="TextBox 4"/>
            <p:cNvSpPr txBox="1"/>
            <p:nvPr/>
          </p:nvSpPr>
          <p:spPr>
            <a:xfrm>
              <a:off x="0" y="1555195"/>
              <a:ext cx="9730890" cy="1085767"/>
            </a:xfrm>
            <a:prstGeom prst="rect">
              <a:avLst/>
            </a:prstGeom>
          </p:spPr>
          <p:txBody>
            <a:bodyPr lIns="0" tIns="0" rIns="0" bIns="0" rtlCol="0" anchor="t">
              <a:spAutoFit/>
            </a:bodyPr>
            <a:lstStyle/>
            <a:p>
              <a:pPr>
                <a:lnSpc>
                  <a:spcPts val="3249"/>
                </a:lnSpc>
              </a:pPr>
              <a:r>
                <a:rPr lang="en-US" sz="2499" dirty="0">
                  <a:solidFill>
                    <a:srgbClr val="000000"/>
                  </a:solidFill>
                  <a:latin typeface="Nunito 1"/>
                </a:rPr>
                <a:t>Capture diverse range of ocular diseases on a single patient</a:t>
              </a:r>
            </a:p>
          </p:txBody>
        </p:sp>
        <p:sp>
          <p:nvSpPr>
            <p:cNvPr id="5" name="TextBox 5"/>
            <p:cNvSpPr txBox="1"/>
            <p:nvPr/>
          </p:nvSpPr>
          <p:spPr>
            <a:xfrm>
              <a:off x="0" y="-66675"/>
              <a:ext cx="9730890" cy="649751"/>
            </a:xfrm>
            <a:prstGeom prst="rect">
              <a:avLst/>
            </a:prstGeom>
          </p:spPr>
          <p:txBody>
            <a:bodyPr lIns="0" tIns="0" rIns="0" bIns="0" rtlCol="0" anchor="t">
              <a:spAutoFit/>
            </a:bodyPr>
            <a:lstStyle/>
            <a:p>
              <a:pPr>
                <a:lnSpc>
                  <a:spcPts val="3840"/>
                </a:lnSpc>
              </a:pPr>
              <a:r>
                <a:rPr lang="en-US" sz="3200" dirty="0">
                  <a:solidFill>
                    <a:srgbClr val="000000"/>
                  </a:solidFill>
                  <a:latin typeface="Kollektif"/>
                </a:rPr>
                <a:t>Multi-label binary classification [1]</a:t>
              </a:r>
            </a:p>
          </p:txBody>
        </p:sp>
      </p:grpSp>
      <p:grpSp>
        <p:nvGrpSpPr>
          <p:cNvPr id="6" name="Group 6"/>
          <p:cNvGrpSpPr/>
          <p:nvPr/>
        </p:nvGrpSpPr>
        <p:grpSpPr>
          <a:xfrm>
            <a:off x="1295400" y="5905500"/>
            <a:ext cx="7298168" cy="2030727"/>
            <a:chOff x="0" y="-66675"/>
            <a:chExt cx="9730890" cy="2707637"/>
          </a:xfrm>
        </p:grpSpPr>
        <p:sp>
          <p:nvSpPr>
            <p:cNvPr id="7" name="TextBox 7"/>
            <p:cNvSpPr txBox="1"/>
            <p:nvPr/>
          </p:nvSpPr>
          <p:spPr>
            <a:xfrm>
              <a:off x="0" y="1555195"/>
              <a:ext cx="9730890" cy="1085767"/>
            </a:xfrm>
            <a:prstGeom prst="rect">
              <a:avLst/>
            </a:prstGeom>
          </p:spPr>
          <p:txBody>
            <a:bodyPr lIns="0" tIns="0" rIns="0" bIns="0" rtlCol="0" anchor="t">
              <a:spAutoFit/>
            </a:bodyPr>
            <a:lstStyle/>
            <a:p>
              <a:pPr>
                <a:lnSpc>
                  <a:spcPts val="3249"/>
                </a:lnSpc>
              </a:pPr>
              <a:r>
                <a:rPr lang="en-US" sz="2499" dirty="0">
                  <a:solidFill>
                    <a:srgbClr val="000000"/>
                  </a:solidFill>
                  <a:latin typeface="Nunito 1"/>
                </a:rPr>
                <a:t>Less efficiency and increase in computational complexity</a:t>
              </a:r>
            </a:p>
          </p:txBody>
        </p:sp>
        <p:sp>
          <p:nvSpPr>
            <p:cNvPr id="8" name="TextBox 8"/>
            <p:cNvSpPr txBox="1"/>
            <p:nvPr/>
          </p:nvSpPr>
          <p:spPr>
            <a:xfrm>
              <a:off x="0" y="-66675"/>
              <a:ext cx="9730890" cy="1299501"/>
            </a:xfrm>
            <a:prstGeom prst="rect">
              <a:avLst/>
            </a:prstGeom>
          </p:spPr>
          <p:txBody>
            <a:bodyPr lIns="0" tIns="0" rIns="0" bIns="0" rtlCol="0" anchor="t">
              <a:spAutoFit/>
            </a:bodyPr>
            <a:lstStyle/>
            <a:p>
              <a:pPr>
                <a:lnSpc>
                  <a:spcPts val="3840"/>
                </a:lnSpc>
              </a:pPr>
              <a:r>
                <a:rPr lang="en-US" sz="3200" dirty="0">
                  <a:solidFill>
                    <a:srgbClr val="000000"/>
                  </a:solidFill>
                  <a:latin typeface="Kollektif"/>
                </a:rPr>
                <a:t>Shallow CNN model by merging both fundus images [2]</a:t>
              </a:r>
            </a:p>
          </p:txBody>
        </p:sp>
      </p:grpSp>
      <p:sp>
        <p:nvSpPr>
          <p:cNvPr id="13" name="TextBox 13"/>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grpSp>
        <p:nvGrpSpPr>
          <p:cNvPr id="16" name="Group 6">
            <a:extLst>
              <a:ext uri="{FF2B5EF4-FFF2-40B4-BE49-F238E27FC236}">
                <a16:creationId xmlns:a16="http://schemas.microsoft.com/office/drawing/2014/main" id="{24FC1D8E-310F-0C33-D5E8-EC4D0CAE914E}"/>
              </a:ext>
            </a:extLst>
          </p:cNvPr>
          <p:cNvGrpSpPr/>
          <p:nvPr/>
        </p:nvGrpSpPr>
        <p:grpSpPr>
          <a:xfrm>
            <a:off x="9110662" y="3112773"/>
            <a:ext cx="7298168" cy="3261833"/>
            <a:chOff x="0" y="-66675"/>
            <a:chExt cx="9730890" cy="4349114"/>
          </a:xfrm>
        </p:grpSpPr>
        <p:sp>
          <p:nvSpPr>
            <p:cNvPr id="17" name="TextBox 7">
              <a:extLst>
                <a:ext uri="{FF2B5EF4-FFF2-40B4-BE49-F238E27FC236}">
                  <a16:creationId xmlns:a16="http://schemas.microsoft.com/office/drawing/2014/main" id="{696E2F3D-A2F3-72B3-824C-E910CBB53EB4}"/>
                </a:ext>
              </a:extLst>
            </p:cNvPr>
            <p:cNvSpPr txBox="1"/>
            <p:nvPr/>
          </p:nvSpPr>
          <p:spPr>
            <a:xfrm>
              <a:off x="0" y="1555194"/>
              <a:ext cx="9730890" cy="2727245"/>
            </a:xfrm>
            <a:prstGeom prst="rect">
              <a:avLst/>
            </a:prstGeom>
          </p:spPr>
          <p:txBody>
            <a:bodyPr lIns="0" tIns="0" rIns="0" bIns="0" rtlCol="0" anchor="t">
              <a:spAutoFit/>
            </a:bodyPr>
            <a:lstStyle/>
            <a:p>
              <a:pPr>
                <a:lnSpc>
                  <a:spcPts val="3249"/>
                </a:lnSpc>
              </a:pPr>
              <a:r>
                <a:rPr lang="en-US" sz="2499" dirty="0">
                  <a:solidFill>
                    <a:srgbClr val="000000"/>
                  </a:solidFill>
                  <a:latin typeface="Nunito 1"/>
                </a:rPr>
                <a:t>Comparison of performance vs computational complexity</a:t>
              </a:r>
            </a:p>
            <a:p>
              <a:pPr>
                <a:lnSpc>
                  <a:spcPts val="3249"/>
                </a:lnSpc>
              </a:pPr>
              <a:endParaRPr lang="en-US" sz="2499" dirty="0">
                <a:solidFill>
                  <a:srgbClr val="000000"/>
                </a:solidFill>
                <a:latin typeface="Nunito 1"/>
              </a:endParaRPr>
            </a:p>
            <a:p>
              <a:pPr>
                <a:lnSpc>
                  <a:spcPts val="3249"/>
                </a:lnSpc>
              </a:pPr>
              <a:r>
                <a:rPr lang="en-US" sz="2499" dirty="0">
                  <a:solidFill>
                    <a:srgbClr val="000000"/>
                  </a:solidFill>
                  <a:latin typeface="Nunito 1"/>
                </a:rPr>
                <a:t>Overfitting and degradation problem by increase in depth and training samples in the CNN model</a:t>
              </a:r>
            </a:p>
          </p:txBody>
        </p:sp>
        <p:sp>
          <p:nvSpPr>
            <p:cNvPr id="18" name="TextBox 8">
              <a:extLst>
                <a:ext uri="{FF2B5EF4-FFF2-40B4-BE49-F238E27FC236}">
                  <a16:creationId xmlns:a16="http://schemas.microsoft.com/office/drawing/2014/main" id="{C8340A57-7DBA-FE14-1346-A07E2C388C52}"/>
                </a:ext>
              </a:extLst>
            </p:cNvPr>
            <p:cNvSpPr txBox="1"/>
            <p:nvPr/>
          </p:nvSpPr>
          <p:spPr>
            <a:xfrm>
              <a:off x="0" y="-66675"/>
              <a:ext cx="9730890" cy="1299502"/>
            </a:xfrm>
            <a:prstGeom prst="rect">
              <a:avLst/>
            </a:prstGeom>
          </p:spPr>
          <p:txBody>
            <a:bodyPr lIns="0" tIns="0" rIns="0" bIns="0" rtlCol="0" anchor="t">
              <a:spAutoFit/>
            </a:bodyPr>
            <a:lstStyle/>
            <a:p>
              <a:pPr>
                <a:lnSpc>
                  <a:spcPts val="3840"/>
                </a:lnSpc>
              </a:pPr>
              <a:r>
                <a:rPr lang="en-US" sz="3200" dirty="0">
                  <a:solidFill>
                    <a:srgbClr val="000000"/>
                  </a:solidFill>
                  <a:latin typeface="Kollektif"/>
                </a:rPr>
                <a:t>Generic[1,3] vs Specific Preprocessing[4-8] Techniques</a:t>
              </a: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nvGraphicFramePr>
        <p:xfrm>
          <a:off x="1028700" y="3086100"/>
          <a:ext cx="16230600" cy="6153150"/>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064859">
                <a:tc>
                  <a:txBody>
                    <a:bodyPr/>
                    <a:lstStyle/>
                    <a:p>
                      <a:pPr algn="ctr">
                        <a:lnSpc>
                          <a:spcPts val="4200"/>
                        </a:lnSpc>
                        <a:defRPr/>
                      </a:pPr>
                      <a:r>
                        <a:rPr lang="en-US" sz="3000">
                          <a:solidFill>
                            <a:srgbClr val="000000"/>
                          </a:solidFill>
                          <a:latin typeface="Kollektif Bold"/>
                        </a:rPr>
                        <a:t>Literature Insights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Kollektif Bold"/>
                        </a:rPr>
                        <a:t>Objectives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88291">
                <a:tc>
                  <a:txBody>
                    <a:bodyPr/>
                    <a:lstStyle/>
                    <a:p>
                      <a:pPr algn="l">
                        <a:lnSpc>
                          <a:spcPts val="3919"/>
                        </a:lnSpc>
                        <a:defRPr/>
                      </a:pPr>
                      <a:endParaRPr lang="en-US" sz="1100"/>
                    </a:p>
                    <a:p>
                      <a:pPr marL="604519" lvl="1" indent="-302260">
                        <a:lnSpc>
                          <a:spcPts val="3919"/>
                        </a:lnSpc>
                        <a:buFont typeface="Arial"/>
                        <a:buChar char="•"/>
                      </a:pPr>
                      <a:r>
                        <a:rPr lang="en-US" sz="2799">
                          <a:solidFill>
                            <a:srgbClr val="000000"/>
                          </a:solidFill>
                          <a:latin typeface="Nunito 1"/>
                        </a:rPr>
                        <a:t>Overfitting or high computational complexity issues</a:t>
                      </a:r>
                    </a:p>
                    <a:p>
                      <a:pPr marL="604519" lvl="1" indent="-302260">
                        <a:lnSpc>
                          <a:spcPts val="3919"/>
                        </a:lnSpc>
                        <a:buFont typeface="Arial"/>
                        <a:buChar char="•"/>
                      </a:pPr>
                      <a:r>
                        <a:rPr lang="en-US" sz="2799">
                          <a:solidFill>
                            <a:srgbClr val="000000"/>
                          </a:solidFill>
                          <a:latin typeface="Nunito 1"/>
                        </a:rPr>
                        <a:t>Need to assess performance of generic preprocessing techniques for quick and general classification.</a:t>
                      </a:r>
                    </a:p>
                    <a:p>
                      <a:pPr>
                        <a:lnSpc>
                          <a:spcPts val="3919"/>
                        </a:lnSpc>
                      </a:pPr>
                      <a:endParaRPr lang="en-US" sz="2799">
                        <a:solidFill>
                          <a:srgbClr val="000000"/>
                        </a:solidFill>
                        <a:latin typeface="Nunito 1"/>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919"/>
                        </a:lnSpc>
                        <a:defRPr/>
                      </a:pPr>
                      <a:endParaRPr lang="en-US" sz="1100"/>
                    </a:p>
                    <a:p>
                      <a:pPr marL="604519" lvl="1" indent="-302260">
                        <a:lnSpc>
                          <a:spcPts val="3919"/>
                        </a:lnSpc>
                        <a:buFont typeface="Arial"/>
                        <a:buChar char="•"/>
                      </a:pPr>
                      <a:r>
                        <a:rPr lang="en-US" sz="2799">
                          <a:solidFill>
                            <a:srgbClr val="000000"/>
                          </a:solidFill>
                          <a:latin typeface="Nunito 1"/>
                        </a:rPr>
                        <a:t>Utilize generic preprocessing techniques for fundus image classification.</a:t>
                      </a:r>
                    </a:p>
                    <a:p>
                      <a:pPr marL="604519" lvl="1" indent="-302260">
                        <a:lnSpc>
                          <a:spcPts val="3919"/>
                        </a:lnSpc>
                        <a:buFont typeface="Arial"/>
                        <a:buChar char="•"/>
                      </a:pPr>
                      <a:r>
                        <a:rPr lang="en-US" sz="2799">
                          <a:solidFill>
                            <a:srgbClr val="000000"/>
                          </a:solidFill>
                          <a:latin typeface="Nunito 1"/>
                        </a:rPr>
                        <a:t>Use transfer learning leveraging pre-trained models</a:t>
                      </a:r>
                    </a:p>
                    <a:p>
                      <a:pPr marL="604519" lvl="1" indent="-302260">
                        <a:lnSpc>
                          <a:spcPts val="3919"/>
                        </a:lnSpc>
                        <a:buFont typeface="Arial"/>
                        <a:buChar char="•"/>
                      </a:pPr>
                      <a:r>
                        <a:rPr lang="en-US" sz="2799">
                          <a:solidFill>
                            <a:srgbClr val="000000"/>
                          </a:solidFill>
                          <a:latin typeface="Nunito 1"/>
                        </a:rPr>
                        <a:t>Optimize hyperparameters that maximize performance while minimize computational complexity</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847725"/>
            <a:ext cx="10401300" cy="1384995"/>
          </a:xfrm>
          <a:prstGeom prst="rect">
            <a:avLst/>
          </a:prstGeom>
        </p:spPr>
        <p:txBody>
          <a:bodyPr wrap="square" lIns="0" tIns="0" rIns="0" bIns="0" rtlCol="0" anchor="t">
            <a:spAutoFit/>
          </a:bodyPr>
          <a:lstStyle/>
          <a:p>
            <a:pPr>
              <a:lnSpc>
                <a:spcPts val="10800"/>
              </a:lnSpc>
            </a:pPr>
            <a:r>
              <a:rPr lang="en-US" sz="9000" dirty="0">
                <a:solidFill>
                  <a:srgbClr val="000000"/>
                </a:solidFill>
                <a:latin typeface="Kollektif"/>
              </a:rPr>
              <a:t>Problem Statement</a:t>
            </a:r>
          </a:p>
        </p:txBody>
      </p:sp>
      <p:sp>
        <p:nvSpPr>
          <p:cNvPr id="5" name="TextBox 5"/>
          <p:cNvSpPr txBox="1"/>
          <p:nvPr/>
        </p:nvSpPr>
        <p:spPr>
          <a:xfrm>
            <a:off x="11513528" y="149733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a:off x="1941388" y="2249850"/>
            <a:ext cx="2799606" cy="5787299"/>
          </a:xfrm>
          <a:custGeom>
            <a:avLst/>
            <a:gdLst/>
            <a:ahLst/>
            <a:cxnLst/>
            <a:rect l="l" t="t" r="r" b="b"/>
            <a:pathLst>
              <a:path w="2799606" h="5787299">
                <a:moveTo>
                  <a:pt x="0" y="0"/>
                </a:moveTo>
                <a:lnTo>
                  <a:pt x="2799606" y="0"/>
                </a:lnTo>
                <a:lnTo>
                  <a:pt x="2799606" y="5787300"/>
                </a:lnTo>
                <a:lnTo>
                  <a:pt x="0" y="5787300"/>
                </a:lnTo>
                <a:lnTo>
                  <a:pt x="0" y="0"/>
                </a:lnTo>
                <a:close/>
              </a:path>
            </a:pathLst>
          </a:custGeom>
          <a:blipFill>
            <a:blip r:embed="rId2"/>
            <a:stretch>
              <a:fillRect/>
            </a:stretch>
          </a:blipFill>
        </p:spPr>
      </p:sp>
      <p:grpSp>
        <p:nvGrpSpPr>
          <p:cNvPr id="3" name="Group 3"/>
          <p:cNvGrpSpPr/>
          <p:nvPr/>
        </p:nvGrpSpPr>
        <p:grpSpPr>
          <a:xfrm>
            <a:off x="6131623" y="4174039"/>
            <a:ext cx="10763810" cy="1938921"/>
            <a:chOff x="0" y="0"/>
            <a:chExt cx="14351747" cy="2585229"/>
          </a:xfrm>
        </p:grpSpPr>
        <p:sp>
          <p:nvSpPr>
            <p:cNvPr id="4" name="TextBox 4"/>
            <p:cNvSpPr txBox="1"/>
            <p:nvPr/>
          </p:nvSpPr>
          <p:spPr>
            <a:xfrm>
              <a:off x="0" y="1994467"/>
              <a:ext cx="14351558" cy="590762"/>
            </a:xfrm>
            <a:prstGeom prst="rect">
              <a:avLst/>
            </a:prstGeom>
          </p:spPr>
          <p:txBody>
            <a:bodyPr lIns="0" tIns="0" rIns="0" bIns="0" rtlCol="0" anchor="t">
              <a:spAutoFit/>
            </a:bodyPr>
            <a:lstStyle/>
            <a:p>
              <a:pPr>
                <a:lnSpc>
                  <a:spcPts val="3639"/>
                </a:lnSpc>
              </a:pPr>
              <a:r>
                <a:rPr lang="en-US" sz="2799">
                  <a:solidFill>
                    <a:srgbClr val="000000"/>
                  </a:solidFill>
                  <a:latin typeface="Nunito 1"/>
                </a:rPr>
                <a:t>Implementing transfer learning on pre-processed fundus images.</a:t>
              </a:r>
            </a:p>
          </p:txBody>
        </p:sp>
        <p:sp>
          <p:nvSpPr>
            <p:cNvPr id="5" name="TextBox 5"/>
            <p:cNvSpPr txBox="1"/>
            <p:nvPr/>
          </p:nvSpPr>
          <p:spPr>
            <a:xfrm>
              <a:off x="189" y="-152400"/>
              <a:ext cx="14351558" cy="1689100"/>
            </a:xfrm>
            <a:prstGeom prst="rect">
              <a:avLst/>
            </a:prstGeom>
          </p:spPr>
          <p:txBody>
            <a:bodyPr lIns="0" tIns="0" rIns="0" bIns="0" rtlCol="0" anchor="t">
              <a:spAutoFit/>
            </a:bodyPr>
            <a:lstStyle/>
            <a:p>
              <a:pPr>
                <a:lnSpc>
                  <a:spcPts val="9119"/>
                </a:lnSpc>
              </a:pPr>
              <a:r>
                <a:rPr lang="en-US" sz="7599">
                  <a:solidFill>
                    <a:srgbClr val="000000"/>
                  </a:solidFill>
                  <a:latin typeface="Kollektif"/>
                </a:rPr>
                <a:t>Methodology</a:t>
              </a:r>
            </a:p>
          </p:txBody>
        </p:sp>
      </p:grpSp>
      <p:sp>
        <p:nvSpPr>
          <p:cNvPr id="6" name="TextBox 6"/>
          <p:cNvSpPr txBox="1"/>
          <p:nvPr/>
        </p:nvSpPr>
        <p:spPr>
          <a:xfrm>
            <a:off x="11705349" y="63246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3" action="ppaction://hlinksldjump"/>
              </a:rPr>
              <a:t>Back to Index</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55712"/>
            <a:ext cx="5246370" cy="4302588"/>
            <a:chOff x="0" y="0"/>
            <a:chExt cx="812800" cy="666583"/>
          </a:xfrm>
        </p:grpSpPr>
        <p:sp>
          <p:nvSpPr>
            <p:cNvPr id="3" name="Freeform 3"/>
            <p:cNvSpPr/>
            <p:nvPr/>
          </p:nvSpPr>
          <p:spPr>
            <a:xfrm>
              <a:off x="0" y="0"/>
              <a:ext cx="812800" cy="666583"/>
            </a:xfrm>
            <a:custGeom>
              <a:avLst/>
              <a:gdLst/>
              <a:ahLst/>
              <a:cxnLst/>
              <a:rect l="l" t="t" r="r" b="b"/>
              <a:pathLst>
                <a:path w="812800" h="666583">
                  <a:moveTo>
                    <a:pt x="0" y="0"/>
                  </a:moveTo>
                  <a:lnTo>
                    <a:pt x="812800" y="0"/>
                  </a:lnTo>
                  <a:lnTo>
                    <a:pt x="812800" y="666583"/>
                  </a:lnTo>
                  <a:lnTo>
                    <a:pt x="0" y="666583"/>
                  </a:lnTo>
                  <a:close/>
                </a:path>
              </a:pathLst>
            </a:custGeom>
            <a:solidFill>
              <a:srgbClr val="EDC2C2"/>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360"/>
                </a:lnSpc>
              </a:pPr>
              <a:r>
                <a:rPr lang="en-US" sz="2400" dirty="0">
                  <a:solidFill>
                    <a:srgbClr val="000000"/>
                  </a:solidFill>
                  <a:latin typeface="Nunito 1 Bold"/>
                </a:rPr>
                <a:t>Data Collection and Preprocessin</a:t>
              </a:r>
              <a:r>
                <a:rPr lang="en-US" sz="2400" dirty="0">
                  <a:solidFill>
                    <a:srgbClr val="000000"/>
                  </a:solidFill>
                  <a:latin typeface="Nunito 1"/>
                </a:rPr>
                <a:t>g</a:t>
              </a:r>
            </a:p>
            <a:p>
              <a:pPr>
                <a:lnSpc>
                  <a:spcPts val="3360"/>
                </a:lnSpc>
              </a:pPr>
              <a:endParaRPr lang="en-US" sz="2400" dirty="0">
                <a:solidFill>
                  <a:srgbClr val="000000"/>
                </a:solidFill>
                <a:latin typeface="Nunito 1"/>
              </a:endParaRPr>
            </a:p>
            <a:p>
              <a:pPr marL="518163" lvl="1" indent="-259082">
                <a:lnSpc>
                  <a:spcPts val="3360"/>
                </a:lnSpc>
                <a:buFont typeface="Arial"/>
                <a:buChar char="•"/>
              </a:pPr>
              <a:r>
                <a:rPr lang="en-US" sz="2400" dirty="0">
                  <a:solidFill>
                    <a:srgbClr val="000000"/>
                  </a:solidFill>
                  <a:latin typeface="Nunito 1"/>
                </a:rPr>
                <a:t>Image Pre-processing</a:t>
              </a:r>
            </a:p>
            <a:p>
              <a:pPr marL="518163" lvl="1" indent="-259082">
                <a:lnSpc>
                  <a:spcPts val="3360"/>
                </a:lnSpc>
                <a:buFont typeface="Arial"/>
                <a:buChar char="•"/>
              </a:pPr>
              <a:r>
                <a:rPr lang="en-US" sz="2400" dirty="0">
                  <a:solidFill>
                    <a:srgbClr val="000000"/>
                  </a:solidFill>
                  <a:latin typeface="Nunito 1"/>
                </a:rPr>
                <a:t>SMOTE and </a:t>
              </a:r>
              <a:r>
                <a:rPr lang="en-US" sz="2400" dirty="0" err="1">
                  <a:solidFill>
                    <a:srgbClr val="000000"/>
                  </a:solidFill>
                  <a:latin typeface="Nunito 1"/>
                </a:rPr>
                <a:t>TOMEKLinks</a:t>
              </a:r>
              <a:endParaRPr lang="en-US" sz="2400" dirty="0">
                <a:solidFill>
                  <a:srgbClr val="000000"/>
                </a:solidFill>
                <a:latin typeface="Nunito 1"/>
              </a:endParaRPr>
            </a:p>
          </p:txBody>
        </p:sp>
      </p:grpSp>
      <p:grpSp>
        <p:nvGrpSpPr>
          <p:cNvPr id="5" name="Group 5"/>
          <p:cNvGrpSpPr/>
          <p:nvPr/>
        </p:nvGrpSpPr>
        <p:grpSpPr>
          <a:xfrm>
            <a:off x="6520815" y="3914756"/>
            <a:ext cx="5246370" cy="5343544"/>
            <a:chOff x="0" y="0"/>
            <a:chExt cx="812800" cy="827855"/>
          </a:xfrm>
        </p:grpSpPr>
        <p:sp>
          <p:nvSpPr>
            <p:cNvPr id="6" name="Freeform 6"/>
            <p:cNvSpPr/>
            <p:nvPr/>
          </p:nvSpPr>
          <p:spPr>
            <a:xfrm>
              <a:off x="0" y="0"/>
              <a:ext cx="812800" cy="827855"/>
            </a:xfrm>
            <a:custGeom>
              <a:avLst/>
              <a:gdLst/>
              <a:ahLst/>
              <a:cxnLst/>
              <a:rect l="l" t="t" r="r" b="b"/>
              <a:pathLst>
                <a:path w="812800" h="827855">
                  <a:moveTo>
                    <a:pt x="0" y="0"/>
                  </a:moveTo>
                  <a:lnTo>
                    <a:pt x="812800" y="0"/>
                  </a:lnTo>
                  <a:lnTo>
                    <a:pt x="812800" y="827855"/>
                  </a:lnTo>
                  <a:lnTo>
                    <a:pt x="0" y="827855"/>
                  </a:lnTo>
                  <a:close/>
                </a:path>
              </a:pathLst>
            </a:custGeom>
            <a:solidFill>
              <a:srgbClr val="EDC2C2"/>
            </a:solidFill>
          </p:spPr>
        </p:sp>
        <p:sp>
          <p:nvSpPr>
            <p:cNvPr id="7" name="TextBox 7"/>
            <p:cNvSpPr txBox="1"/>
            <p:nvPr/>
          </p:nvSpPr>
          <p:spPr>
            <a:xfrm>
              <a:off x="0" y="-38100"/>
              <a:ext cx="812800" cy="850900"/>
            </a:xfrm>
            <a:prstGeom prst="rect">
              <a:avLst/>
            </a:prstGeom>
          </p:spPr>
          <p:txBody>
            <a:bodyPr lIns="254000" tIns="254000" rIns="254000" bIns="254000" rtlCol="0" anchor="ctr"/>
            <a:lstStyle/>
            <a:p>
              <a:pPr algn="ctr">
                <a:lnSpc>
                  <a:spcPts val="3360"/>
                </a:lnSpc>
              </a:pPr>
              <a:r>
                <a:rPr lang="en-US" sz="2400">
                  <a:solidFill>
                    <a:srgbClr val="000000"/>
                  </a:solidFill>
                  <a:latin typeface="Nunito 1 Bold"/>
                </a:rPr>
                <a:t>Hyperparameter Tuning of the pre-trained model</a:t>
              </a:r>
            </a:p>
            <a:p>
              <a:pPr>
                <a:lnSpc>
                  <a:spcPts val="3360"/>
                </a:lnSpc>
              </a:pPr>
              <a:endParaRPr lang="en-US" sz="2400">
                <a:solidFill>
                  <a:srgbClr val="000000"/>
                </a:solidFill>
                <a:latin typeface="Nunito 1 Bold"/>
              </a:endParaRPr>
            </a:p>
            <a:p>
              <a:pPr marL="518163" lvl="1" indent="-259082">
                <a:lnSpc>
                  <a:spcPts val="3360"/>
                </a:lnSpc>
                <a:buFont typeface="Arial"/>
                <a:buChar char="•"/>
              </a:pPr>
              <a:r>
                <a:rPr lang="en-US" sz="2400">
                  <a:solidFill>
                    <a:srgbClr val="000000"/>
                  </a:solidFill>
                  <a:latin typeface="Nunito 1"/>
                </a:rPr>
                <a:t>Keras Tuner</a:t>
              </a:r>
            </a:p>
          </p:txBody>
        </p:sp>
      </p:grpSp>
      <p:grpSp>
        <p:nvGrpSpPr>
          <p:cNvPr id="8" name="Group 8"/>
          <p:cNvGrpSpPr/>
          <p:nvPr/>
        </p:nvGrpSpPr>
        <p:grpSpPr>
          <a:xfrm>
            <a:off x="12012930" y="2598254"/>
            <a:ext cx="5246370" cy="6660046"/>
            <a:chOff x="0" y="0"/>
            <a:chExt cx="812800" cy="1031815"/>
          </a:xfrm>
        </p:grpSpPr>
        <p:sp>
          <p:nvSpPr>
            <p:cNvPr id="9" name="Freeform 9"/>
            <p:cNvSpPr/>
            <p:nvPr/>
          </p:nvSpPr>
          <p:spPr>
            <a:xfrm>
              <a:off x="0" y="0"/>
              <a:ext cx="812800" cy="1031815"/>
            </a:xfrm>
            <a:custGeom>
              <a:avLst/>
              <a:gdLst/>
              <a:ahLst/>
              <a:cxnLst/>
              <a:rect l="l" t="t" r="r" b="b"/>
              <a:pathLst>
                <a:path w="812800" h="1031815">
                  <a:moveTo>
                    <a:pt x="0" y="0"/>
                  </a:moveTo>
                  <a:lnTo>
                    <a:pt x="812800" y="0"/>
                  </a:lnTo>
                  <a:lnTo>
                    <a:pt x="812800" y="1031815"/>
                  </a:lnTo>
                  <a:lnTo>
                    <a:pt x="0" y="1031815"/>
                  </a:lnTo>
                  <a:close/>
                </a:path>
              </a:pathLst>
            </a:custGeom>
            <a:solidFill>
              <a:srgbClr val="EDC2C2"/>
            </a:solidFill>
          </p:spPr>
        </p:sp>
        <p:sp>
          <p:nvSpPr>
            <p:cNvPr id="10" name="TextBox 10"/>
            <p:cNvSpPr txBox="1"/>
            <p:nvPr/>
          </p:nvSpPr>
          <p:spPr>
            <a:xfrm>
              <a:off x="0" y="-38100"/>
              <a:ext cx="812800" cy="850900"/>
            </a:xfrm>
            <a:prstGeom prst="rect">
              <a:avLst/>
            </a:prstGeom>
          </p:spPr>
          <p:txBody>
            <a:bodyPr lIns="254000" tIns="254000" rIns="254000" bIns="254000" rtlCol="0" anchor="ctr"/>
            <a:lstStyle/>
            <a:p>
              <a:pPr algn="ctr">
                <a:lnSpc>
                  <a:spcPts val="3360"/>
                </a:lnSpc>
              </a:pPr>
              <a:r>
                <a:rPr lang="en-US" sz="2400">
                  <a:solidFill>
                    <a:srgbClr val="000000"/>
                  </a:solidFill>
                  <a:latin typeface="Nunito 1 Bold"/>
                </a:rPr>
                <a:t>Model Training</a:t>
              </a:r>
            </a:p>
            <a:p>
              <a:pPr>
                <a:lnSpc>
                  <a:spcPts val="3360"/>
                </a:lnSpc>
              </a:pPr>
              <a:endParaRPr lang="en-US" sz="2400">
                <a:solidFill>
                  <a:srgbClr val="000000"/>
                </a:solidFill>
                <a:latin typeface="Nunito 1 Bold"/>
              </a:endParaRPr>
            </a:p>
            <a:p>
              <a:pPr marL="518163" lvl="1" indent="-259082">
                <a:lnSpc>
                  <a:spcPts val="3360"/>
                </a:lnSpc>
                <a:buFont typeface="Arial"/>
                <a:buChar char="•"/>
              </a:pPr>
              <a:r>
                <a:rPr lang="en-US" sz="2400">
                  <a:solidFill>
                    <a:srgbClr val="000000"/>
                  </a:solidFill>
                  <a:latin typeface="Nunito 1"/>
                </a:rPr>
                <a:t>RESNET50</a:t>
              </a:r>
            </a:p>
            <a:p>
              <a:pPr marL="518163" lvl="1" indent="-259082">
                <a:lnSpc>
                  <a:spcPts val="3360"/>
                </a:lnSpc>
                <a:buFont typeface="Arial"/>
                <a:buChar char="•"/>
              </a:pPr>
              <a:r>
                <a:rPr lang="en-US" sz="2400">
                  <a:solidFill>
                    <a:srgbClr val="000000"/>
                  </a:solidFill>
                  <a:latin typeface="Nunito 1"/>
                </a:rPr>
                <a:t>VGG16</a:t>
              </a:r>
            </a:p>
          </p:txBody>
        </p:sp>
      </p:grpSp>
      <p:grpSp>
        <p:nvGrpSpPr>
          <p:cNvPr id="11" name="Group 11"/>
          <p:cNvGrpSpPr/>
          <p:nvPr/>
        </p:nvGrpSpPr>
        <p:grpSpPr>
          <a:xfrm>
            <a:off x="1028700" y="892969"/>
            <a:ext cx="9305777" cy="2314971"/>
            <a:chOff x="0" y="-180975"/>
            <a:chExt cx="12407703" cy="3086628"/>
          </a:xfrm>
        </p:grpSpPr>
        <p:sp>
          <p:nvSpPr>
            <p:cNvPr id="12" name="TextBox 12"/>
            <p:cNvSpPr txBox="1"/>
            <p:nvPr/>
          </p:nvSpPr>
          <p:spPr>
            <a:xfrm>
              <a:off x="0" y="-180975"/>
              <a:ext cx="12407703" cy="2009775"/>
            </a:xfrm>
            <a:prstGeom prst="rect">
              <a:avLst/>
            </a:prstGeom>
          </p:spPr>
          <p:txBody>
            <a:bodyPr lIns="0" tIns="0" rIns="0" bIns="0" rtlCol="0" anchor="t">
              <a:spAutoFit/>
            </a:bodyPr>
            <a:lstStyle/>
            <a:p>
              <a:pPr>
                <a:lnSpc>
                  <a:spcPts val="10800"/>
                </a:lnSpc>
              </a:pPr>
              <a:r>
                <a:rPr lang="en-US" sz="9000">
                  <a:solidFill>
                    <a:srgbClr val="000000"/>
                  </a:solidFill>
                  <a:latin typeface="Kollektif"/>
                </a:rPr>
                <a:t>Implementation</a:t>
              </a:r>
            </a:p>
          </p:txBody>
        </p:sp>
        <p:sp>
          <p:nvSpPr>
            <p:cNvPr id="13" name="TextBox 13"/>
            <p:cNvSpPr txBox="1"/>
            <p:nvPr/>
          </p:nvSpPr>
          <p:spPr>
            <a:xfrm>
              <a:off x="0" y="2346525"/>
              <a:ext cx="8033195" cy="559128"/>
            </a:xfrm>
            <a:prstGeom prst="rect">
              <a:avLst/>
            </a:prstGeom>
          </p:spPr>
          <p:txBody>
            <a:bodyPr lIns="0" tIns="0" rIns="0" bIns="0" rtlCol="0" anchor="t">
              <a:spAutoFit/>
            </a:bodyPr>
            <a:lstStyle/>
            <a:p>
              <a:pPr algn="just">
                <a:lnSpc>
                  <a:spcPts val="3360"/>
                </a:lnSpc>
              </a:pPr>
              <a:r>
                <a:rPr lang="en-US" sz="2400" u="sng" dirty="0">
                  <a:solidFill>
                    <a:srgbClr val="000000"/>
                  </a:solidFill>
                  <a:latin typeface="Nunito 1 Bold"/>
                  <a:hlinkClick r:id="rId2" action="ppaction://hlinksldjump"/>
                </a:rPr>
                <a:t>Back to Index</a:t>
              </a: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65" r="745"/>
          <a:stretch>
            <a:fillRect/>
          </a:stretch>
        </p:blipFill>
        <p:spPr>
          <a:xfrm>
            <a:off x="0" y="0"/>
            <a:ext cx="18288000" cy="1028700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4139369625"/>
              </p:ext>
            </p:extLst>
          </p:nvPr>
        </p:nvGraphicFramePr>
        <p:xfrm>
          <a:off x="1028700" y="3331031"/>
          <a:ext cx="16230600" cy="5908220"/>
        </p:xfrm>
        <a:graphic>
          <a:graphicData uri="http://schemas.openxmlformats.org/drawingml/2006/table">
            <a:tbl>
              <a:tblPr/>
              <a:tblGrid>
                <a:gridCol w="16230600">
                  <a:extLst>
                    <a:ext uri="{9D8B030D-6E8A-4147-A177-3AD203B41FA5}">
                      <a16:colId xmlns:a16="http://schemas.microsoft.com/office/drawing/2014/main" val="20000"/>
                    </a:ext>
                  </a:extLst>
                </a:gridCol>
              </a:tblGrid>
              <a:tr h="1022472">
                <a:tc>
                  <a:txBody>
                    <a:bodyPr/>
                    <a:lstStyle/>
                    <a:p>
                      <a:pPr algn="ctr">
                        <a:lnSpc>
                          <a:spcPts val="4200"/>
                        </a:lnSpc>
                        <a:defRPr/>
                      </a:pPr>
                      <a:r>
                        <a:rPr lang="en-US" sz="3000" dirty="0">
                          <a:solidFill>
                            <a:srgbClr val="000000"/>
                          </a:solidFill>
                          <a:latin typeface="Kollektif Bold"/>
                        </a:rPr>
                        <a:t>ODIR Challenge Set</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85748">
                <a:tc>
                  <a:txBody>
                    <a:bodyPr/>
                    <a:lstStyle/>
                    <a:p>
                      <a:pPr marL="604519" lvl="1" indent="-302260" algn="l">
                        <a:lnSpc>
                          <a:spcPts val="3919"/>
                        </a:lnSpc>
                        <a:buFont typeface="Arial"/>
                        <a:buChar char="•"/>
                        <a:defRPr/>
                      </a:pPr>
                      <a:r>
                        <a:rPr lang="en-US" sz="2799" dirty="0">
                          <a:solidFill>
                            <a:srgbClr val="000000"/>
                          </a:solidFill>
                          <a:latin typeface="Nunito 1"/>
                          <a:hlinkClick r:id="rId3"/>
                        </a:rPr>
                        <a:t>https://odir2019.grand-challenge.org/dataset/</a:t>
                      </a:r>
                      <a:endParaRPr lang="en-US" sz="2799" dirty="0">
                        <a:solidFill>
                          <a:srgbClr val="000000"/>
                        </a:solidFill>
                        <a:latin typeface="Nunito 1"/>
                      </a:endParaRPr>
                    </a:p>
                    <a:p>
                      <a:pPr marL="604519" lvl="1" indent="-302260" algn="l">
                        <a:lnSpc>
                          <a:spcPts val="3919"/>
                        </a:lnSpc>
                        <a:buFont typeface="Arial"/>
                        <a:buChar char="•"/>
                        <a:defRPr/>
                      </a:pPr>
                      <a:r>
                        <a:rPr lang="en-US" sz="2799" dirty="0">
                          <a:solidFill>
                            <a:srgbClr val="000000"/>
                          </a:solidFill>
                          <a:latin typeface="Nunito 1"/>
                        </a:rPr>
                        <a:t>10k Fundus Images (Training and testing)</a:t>
                      </a:r>
                    </a:p>
                    <a:p>
                      <a:pPr marL="604519" lvl="1" indent="-302260" algn="l">
                        <a:lnSpc>
                          <a:spcPts val="3919"/>
                        </a:lnSpc>
                        <a:buFont typeface="Arial"/>
                        <a:buChar char="•"/>
                        <a:defRPr/>
                      </a:pPr>
                      <a:r>
                        <a:rPr lang="en-US" sz="2799" dirty="0">
                          <a:solidFill>
                            <a:srgbClr val="000000"/>
                          </a:solidFill>
                          <a:latin typeface="Nunito 1"/>
                        </a:rPr>
                        <a:t>Categories  - Normal (N), Diabetes (D), Glaucoma (G), Cataract (C), Age-Related Macular Degeneration (A), Hypertension (H), Myopia (M), Others (O)</a:t>
                      </a:r>
                    </a:p>
                    <a:p>
                      <a:pPr marL="604519" lvl="1" indent="-302260" algn="l">
                        <a:lnSpc>
                          <a:spcPts val="3919"/>
                        </a:lnSpc>
                        <a:buFont typeface="Arial"/>
                        <a:buChar char="•"/>
                        <a:defRPr/>
                      </a:pPr>
                      <a:r>
                        <a:rPr lang="en-US" sz="2799" dirty="0">
                          <a:solidFill>
                            <a:srgbClr val="000000"/>
                          </a:solidFill>
                          <a:latin typeface="Nunito 1"/>
                        </a:rPr>
                        <a:t>Each tuple represents filenames of both eyes’ fundus image and the related keyword</a:t>
                      </a:r>
                    </a:p>
                    <a:p>
                      <a:pPr marL="604519" lvl="1" indent="-302260" algn="l">
                        <a:lnSpc>
                          <a:spcPts val="3919"/>
                        </a:lnSpc>
                        <a:buFont typeface="Arial"/>
                        <a:buChar char="•"/>
                        <a:defRPr/>
                      </a:pPr>
                      <a:r>
                        <a:rPr lang="en-US" sz="2799" dirty="0">
                          <a:solidFill>
                            <a:srgbClr val="000000"/>
                          </a:solidFill>
                          <a:latin typeface="Nunito 1"/>
                        </a:rPr>
                        <a:t>Converted to a dataset with one fundus images mapped to every related keyword</a:t>
                      </a:r>
                    </a:p>
                    <a:p>
                      <a:pPr>
                        <a:lnSpc>
                          <a:spcPts val="3919"/>
                        </a:lnSpc>
                      </a:pPr>
                      <a:endParaRPr lang="en-US" sz="2799" dirty="0">
                        <a:solidFill>
                          <a:srgbClr val="000000"/>
                        </a:solidFill>
                        <a:latin typeface="Nunito 1"/>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1028700" y="847725"/>
            <a:ext cx="8637748" cy="1384995"/>
          </a:xfrm>
          <a:prstGeom prst="rect">
            <a:avLst/>
          </a:prstGeom>
        </p:spPr>
        <p:txBody>
          <a:bodyPr lIns="0" tIns="0" rIns="0" bIns="0" rtlCol="0" anchor="t">
            <a:spAutoFit/>
          </a:bodyPr>
          <a:lstStyle/>
          <a:p>
            <a:pPr>
              <a:lnSpc>
                <a:spcPts val="10800"/>
              </a:lnSpc>
            </a:pPr>
            <a:r>
              <a:rPr lang="en-US" sz="9000" dirty="0">
                <a:solidFill>
                  <a:srgbClr val="000000"/>
                </a:solidFill>
                <a:latin typeface="Kollektif"/>
              </a:rPr>
              <a:t>Data Collection</a:t>
            </a:r>
          </a:p>
        </p:txBody>
      </p:sp>
      <p:sp>
        <p:nvSpPr>
          <p:cNvPr id="5" name="TextBox 5"/>
          <p:cNvSpPr txBox="1"/>
          <p:nvPr/>
        </p:nvSpPr>
        <p:spPr>
          <a:xfrm>
            <a:off x="11513528" y="1497330"/>
            <a:ext cx="5745772" cy="419346"/>
          </a:xfrm>
          <a:prstGeom prst="rect">
            <a:avLst/>
          </a:prstGeom>
        </p:spPr>
        <p:txBody>
          <a:bodyPr lIns="0" tIns="0" rIns="0" bIns="0" rtlCol="0" anchor="t">
            <a:spAutoFit/>
          </a:bodyPr>
          <a:lstStyle/>
          <a:p>
            <a:pPr algn="r">
              <a:lnSpc>
                <a:spcPts val="3360"/>
              </a:lnSpc>
            </a:pPr>
            <a:r>
              <a:rPr lang="en-US" sz="2400" u="sng" dirty="0">
                <a:solidFill>
                  <a:srgbClr val="000000"/>
                </a:solidFill>
                <a:latin typeface="Nunito 1 Bold"/>
                <a:hlinkClick r:id="rId4" action="ppaction://hlinksldjump"/>
              </a:rPr>
              <a:t>Back to Index</a:t>
            </a:r>
          </a:p>
        </p:txBody>
      </p:sp>
    </p:spTree>
    <p:extLst>
      <p:ext uri="{BB962C8B-B14F-4D97-AF65-F5344CB8AC3E}">
        <p14:creationId xmlns:p14="http://schemas.microsoft.com/office/powerpoint/2010/main" val="2362477394"/>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TotalTime>
  <Words>2254</Words>
  <Application>Microsoft Office PowerPoint</Application>
  <PresentationFormat>Custom</PresentationFormat>
  <Paragraphs>257</Paragraphs>
  <Slides>32</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Courier New</vt:lpstr>
      <vt:lpstr>LM Mono 8</vt:lpstr>
      <vt:lpstr>Söhne</vt:lpstr>
      <vt:lpstr>Kollektif Bold</vt:lpstr>
      <vt:lpstr>Kollektif</vt:lpstr>
      <vt:lpstr>Times New Roman</vt:lpstr>
      <vt:lpstr>Calibri</vt:lpstr>
      <vt:lpstr>Canva Sans</vt:lpstr>
      <vt:lpstr>Canva Sans Bold</vt:lpstr>
      <vt:lpstr>Nunito 1 Bold</vt:lpstr>
      <vt:lpstr>Nunito 1</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Professional Gradients Conference Research Education Presentation</dc:title>
  <dc:creator>Sneha Dharne</dc:creator>
  <cp:lastModifiedBy>SNEHA DATTATRAY DHARNE - 190911088</cp:lastModifiedBy>
  <cp:revision>11</cp:revision>
  <dcterms:created xsi:type="dcterms:W3CDTF">2006-08-16T00:00:00Z</dcterms:created>
  <dcterms:modified xsi:type="dcterms:W3CDTF">2023-07-17T06:42:56Z</dcterms:modified>
  <dc:identifier>DAFom9zuGJY</dc:identifier>
</cp:coreProperties>
</file>